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 id="262" r:id="rId37"/>
    <p:sldId id="263" r:id="rId38"/>
    <p:sldId id="264" r:id="rId39"/>
    <p:sldId id="265" r:id="rId40"/>
    <p:sldId id="266" r:id="rId41"/>
    <p:sldId id="267" r:id="rId42"/>
    <p:sldId id="268" r:id="rId43"/>
    <p:sldId id="269" r:id="rId44"/>
    <p:sldId id="270" r:id="rId45"/>
    <p:sldId id="271" r:id="rId46"/>
    <p:sldId id="272" r:id="rId47"/>
    <p:sldId id="273" r:id="rId48"/>
    <p:sldId id="274" r:id="rId49"/>
    <p:sldId id="275" r:id="rId50"/>
    <p:sldId id="276" r:id="rId51"/>
    <p:sldId id="277" r:id="rId52"/>
    <p:sldId id="278" r:id="rId53"/>
    <p:sldId id="279" r:id="rId5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TT Smalls" charset="1" panose="02000503020000020003"/>
      <p:regular r:id="rId23"/>
    </p:embeddedFont>
    <p:embeddedFont>
      <p:font typeface="TT Smalls Bold" charset="1" panose="02000803040000020003"/>
      <p:regular r:id="rId24"/>
    </p:embeddedFont>
    <p:embeddedFont>
      <p:font typeface="TT Smalls Italics" charset="1" panose="02000503020000090003"/>
      <p:regular r:id="rId25"/>
    </p:embeddedFont>
    <p:embeddedFont>
      <p:font typeface="TT Smalls Bold Italics" charset="1" panose="02000803050000090003"/>
      <p:regular r:id="rId26"/>
    </p:embeddedFont>
    <p:embeddedFont>
      <p:font typeface="TT Smalls Thin" charset="1" panose="02000503020000020003"/>
      <p:regular r:id="rId27"/>
    </p:embeddedFont>
    <p:embeddedFont>
      <p:font typeface="TT Smalls Thin Italics" charset="1" panose="02000503020000090003"/>
      <p:regular r:id="rId28"/>
    </p:embeddedFont>
    <p:embeddedFont>
      <p:font typeface="TT Smalls Heavy" charset="1" panose="02000503040000020003"/>
      <p:regular r:id="rId29"/>
    </p:embeddedFont>
    <p:embeddedFont>
      <p:font typeface="TT Smalls Heavy Italics" charset="1" panose="02000503040000090003"/>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37" Target="slides/slide7.xml" Type="http://schemas.openxmlformats.org/officeDocument/2006/relationships/slide"/><Relationship Id="rId38" Target="slides/slide8.xml" Type="http://schemas.openxmlformats.org/officeDocument/2006/relationships/slide"/><Relationship Id="rId39" Target="slides/slide9.xml" Type="http://schemas.openxmlformats.org/officeDocument/2006/relationships/slide"/><Relationship Id="rId4" Target="theme/theme1.xml" Type="http://schemas.openxmlformats.org/officeDocument/2006/relationships/theme"/><Relationship Id="rId40" Target="slides/slide10.xml" Type="http://schemas.openxmlformats.org/officeDocument/2006/relationships/slide"/><Relationship Id="rId41" Target="slides/slide11.xml" Type="http://schemas.openxmlformats.org/officeDocument/2006/relationships/slide"/><Relationship Id="rId42" Target="slides/slide12.xml" Type="http://schemas.openxmlformats.org/officeDocument/2006/relationships/slide"/><Relationship Id="rId43" Target="slides/slide13.xml" Type="http://schemas.openxmlformats.org/officeDocument/2006/relationships/slide"/><Relationship Id="rId44" Target="slides/slide14.xml" Type="http://schemas.openxmlformats.org/officeDocument/2006/relationships/slide"/><Relationship Id="rId45" Target="slides/slide15.xml" Type="http://schemas.openxmlformats.org/officeDocument/2006/relationships/slide"/><Relationship Id="rId46" Target="slides/slide16.xml" Type="http://schemas.openxmlformats.org/officeDocument/2006/relationships/slide"/><Relationship Id="rId47" Target="slides/slide17.xml" Type="http://schemas.openxmlformats.org/officeDocument/2006/relationships/slide"/><Relationship Id="rId48" Target="slides/slide18.xml" Type="http://schemas.openxmlformats.org/officeDocument/2006/relationships/slide"/><Relationship Id="rId49" Target="slides/slide19.xml" Type="http://schemas.openxmlformats.org/officeDocument/2006/relationships/slide"/><Relationship Id="rId5" Target="tableStyles.xml" Type="http://schemas.openxmlformats.org/officeDocument/2006/relationships/tableStyles"/><Relationship Id="rId50" Target="slides/slide20.xml" Type="http://schemas.openxmlformats.org/officeDocument/2006/relationships/slide"/><Relationship Id="rId51" Target="slides/slide21.xml" Type="http://schemas.openxmlformats.org/officeDocument/2006/relationships/slide"/><Relationship Id="rId52" Target="slides/slide22.xml" Type="http://schemas.openxmlformats.org/officeDocument/2006/relationships/slide"/><Relationship Id="rId53" Target="slides/slide23.xml" Type="http://schemas.openxmlformats.org/officeDocument/2006/relationships/slide"/><Relationship Id="rId54" Target="slides/slide24.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AutoShape 4" id="4"/>
          <p:cNvSpPr/>
          <p:nvPr/>
        </p:nvSpPr>
        <p:spPr>
          <a:xfrm rot="3577">
            <a:off x="-9530" y="9192620"/>
            <a:ext cx="18307060" cy="0"/>
          </a:xfrm>
          <a:prstGeom prst="line">
            <a:avLst/>
          </a:prstGeom>
          <a:ln cap="rnd" w="9525">
            <a:solidFill>
              <a:srgbClr val="000001">
                <a:alpha val="47843"/>
              </a:srgbClr>
            </a:solidFill>
            <a:prstDash val="solid"/>
            <a:headEnd type="none" len="sm" w="sm"/>
            <a:tailEnd type="none" len="sm" w="sm"/>
          </a:ln>
        </p:spPr>
      </p:sp>
      <p:sp>
        <p:nvSpPr>
          <p:cNvPr name="AutoShape 5" id="5"/>
          <p:cNvSpPr/>
          <p:nvPr/>
        </p:nvSpPr>
        <p:spPr>
          <a:xfrm>
            <a:off x="5018335" y="4532514"/>
            <a:ext cx="12979915" cy="0"/>
          </a:xfrm>
          <a:prstGeom prst="line">
            <a:avLst/>
          </a:prstGeom>
          <a:ln cap="rnd" w="28575">
            <a:solidFill>
              <a:srgbClr val="B71E42"/>
            </a:solidFill>
            <a:prstDash val="solid"/>
            <a:headEnd type="none" len="sm" w="sm"/>
            <a:tailEnd type="none" len="sm" w="sm"/>
          </a:ln>
        </p:spPr>
      </p:sp>
      <p:sp>
        <p:nvSpPr>
          <p:cNvPr name="Freeform 6" id="6"/>
          <p:cNvSpPr/>
          <p:nvPr/>
        </p:nvSpPr>
        <p:spPr>
          <a:xfrm flipH="false" flipV="false" rot="0">
            <a:off x="-9525" y="0"/>
            <a:ext cx="5330453" cy="10287000"/>
          </a:xfrm>
          <a:custGeom>
            <a:avLst/>
            <a:gdLst/>
            <a:ahLst/>
            <a:cxnLst/>
            <a:rect r="r" b="b" t="t" l="l"/>
            <a:pathLst>
              <a:path h="10287000" w="5330453">
                <a:moveTo>
                  <a:pt x="0" y="0"/>
                </a:moveTo>
                <a:lnTo>
                  <a:pt x="5330453" y="0"/>
                </a:lnTo>
                <a:lnTo>
                  <a:pt x="5330453" y="10287000"/>
                </a:lnTo>
                <a:lnTo>
                  <a:pt x="0" y="10287000"/>
                </a:lnTo>
                <a:lnTo>
                  <a:pt x="0" y="0"/>
                </a:lnTo>
                <a:close/>
              </a:path>
            </a:pathLst>
          </a:custGeom>
          <a:blipFill>
            <a:blip r:embed="rId2"/>
            <a:stretch>
              <a:fillRect l="0" t="0" r="-28656" b="0"/>
            </a:stretch>
          </a:blipFill>
        </p:spPr>
      </p:sp>
      <p:sp>
        <p:nvSpPr>
          <p:cNvPr name="TextBox 7" id="7"/>
          <p:cNvSpPr txBox="true"/>
          <p:nvPr/>
        </p:nvSpPr>
        <p:spPr>
          <a:xfrm rot="0">
            <a:off x="5727481" y="2587700"/>
            <a:ext cx="11531819" cy="1416177"/>
          </a:xfrm>
          <a:prstGeom prst="rect">
            <a:avLst/>
          </a:prstGeom>
        </p:spPr>
        <p:txBody>
          <a:bodyPr anchor="t" rtlCol="false" tIns="0" lIns="0" bIns="0" rIns="0">
            <a:spAutoFit/>
          </a:bodyPr>
          <a:lstStyle/>
          <a:p>
            <a:pPr algn="ctr">
              <a:lnSpc>
                <a:spcPts val="5184"/>
              </a:lnSpc>
            </a:pPr>
            <a:r>
              <a:rPr lang="en-US" sz="4800" spc="111">
                <a:solidFill>
                  <a:srgbClr val="000000"/>
                </a:solidFill>
                <a:latin typeface="TT Smalls"/>
              </a:rPr>
              <a:t>Automatic Radiology Report Generation - A Case Study</a:t>
            </a:r>
          </a:p>
        </p:txBody>
      </p:sp>
      <p:sp>
        <p:nvSpPr>
          <p:cNvPr name="TextBox 8" id="8"/>
          <p:cNvSpPr txBox="true"/>
          <p:nvPr/>
        </p:nvSpPr>
        <p:spPr>
          <a:xfrm rot="0">
            <a:off x="5865352" y="6313956"/>
            <a:ext cx="6557296" cy="2057400"/>
          </a:xfrm>
          <a:prstGeom prst="rect">
            <a:avLst/>
          </a:prstGeom>
        </p:spPr>
        <p:txBody>
          <a:bodyPr anchor="t" rtlCol="false" tIns="0" lIns="0" bIns="0" rIns="0">
            <a:spAutoFit/>
          </a:bodyPr>
          <a:lstStyle/>
          <a:p>
            <a:pPr>
              <a:lnSpc>
                <a:spcPts val="3240"/>
              </a:lnSpc>
            </a:pPr>
            <a:r>
              <a:rPr lang="en-US" sz="2700" spc="62">
                <a:solidFill>
                  <a:srgbClr val="000000"/>
                </a:solidFill>
                <a:latin typeface="Roboto"/>
              </a:rPr>
              <a:t>Guided by:</a:t>
            </a:r>
          </a:p>
          <a:p>
            <a:pPr>
              <a:lnSpc>
                <a:spcPts val="3240"/>
              </a:lnSpc>
            </a:pPr>
            <a:r>
              <a:rPr lang="en-US" sz="2700" spc="62">
                <a:solidFill>
                  <a:srgbClr val="000000"/>
                </a:solidFill>
                <a:latin typeface="Roboto"/>
              </a:rPr>
              <a:t>Ms. Krishna S S</a:t>
            </a:r>
          </a:p>
          <a:p>
            <a:pPr>
              <a:lnSpc>
                <a:spcPts val="3240"/>
              </a:lnSpc>
            </a:pPr>
            <a:r>
              <a:rPr lang="en-US" sz="2700" spc="62">
                <a:solidFill>
                  <a:srgbClr val="000000"/>
                </a:solidFill>
                <a:latin typeface="Roboto"/>
              </a:rPr>
              <a:t>Assistant professor</a:t>
            </a:r>
          </a:p>
          <a:p>
            <a:pPr>
              <a:lnSpc>
                <a:spcPts val="3240"/>
              </a:lnSpc>
            </a:pPr>
            <a:r>
              <a:rPr lang="en-US" sz="2700" spc="62">
                <a:solidFill>
                  <a:srgbClr val="000000"/>
                </a:solidFill>
                <a:latin typeface="Roboto"/>
              </a:rPr>
              <a:t>Department of Computer Science</a:t>
            </a:r>
          </a:p>
          <a:p>
            <a:pPr>
              <a:lnSpc>
                <a:spcPts val="3240"/>
              </a:lnSpc>
            </a:pPr>
            <a:r>
              <a:rPr lang="en-US" sz="2700" spc="62">
                <a:solidFill>
                  <a:srgbClr val="000000"/>
                </a:solidFill>
                <a:latin typeface="Roboto"/>
              </a:rPr>
              <a:t>University of Kerala</a:t>
            </a:r>
          </a:p>
        </p:txBody>
      </p:sp>
      <p:sp>
        <p:nvSpPr>
          <p:cNvPr name="TextBox 9" id="9"/>
          <p:cNvSpPr txBox="true"/>
          <p:nvPr/>
        </p:nvSpPr>
        <p:spPr>
          <a:xfrm rot="0">
            <a:off x="12242685" y="6330357"/>
            <a:ext cx="5755565" cy="2876550"/>
          </a:xfrm>
          <a:prstGeom prst="rect">
            <a:avLst/>
          </a:prstGeom>
        </p:spPr>
        <p:txBody>
          <a:bodyPr anchor="t" rtlCol="false" tIns="0" lIns="0" bIns="0" rIns="0">
            <a:spAutoFit/>
          </a:bodyPr>
          <a:lstStyle/>
          <a:p>
            <a:pPr>
              <a:lnSpc>
                <a:spcPts val="3240"/>
              </a:lnSpc>
            </a:pPr>
            <a:r>
              <a:rPr lang="en-US" sz="2700" spc="62">
                <a:solidFill>
                  <a:srgbClr val="000000"/>
                </a:solidFill>
                <a:latin typeface="Roboto"/>
              </a:rPr>
              <a:t>Presented by:</a:t>
            </a:r>
          </a:p>
          <a:p>
            <a:pPr>
              <a:lnSpc>
                <a:spcPts val="3240"/>
              </a:lnSpc>
            </a:pPr>
            <a:r>
              <a:rPr lang="en-US" sz="2700" spc="62">
                <a:solidFill>
                  <a:srgbClr val="000000"/>
                </a:solidFill>
                <a:latin typeface="Roboto"/>
              </a:rPr>
              <a:t>Siyahul Haque T P</a:t>
            </a:r>
          </a:p>
          <a:p>
            <a:pPr>
              <a:lnSpc>
                <a:spcPts val="3240"/>
              </a:lnSpc>
            </a:pPr>
            <a:r>
              <a:rPr lang="en-US" sz="2700" spc="62">
                <a:solidFill>
                  <a:srgbClr val="000000"/>
                </a:solidFill>
                <a:latin typeface="Roboto"/>
              </a:rPr>
              <a:t>Reg No:97322607030</a:t>
            </a:r>
          </a:p>
          <a:p>
            <a:pPr>
              <a:lnSpc>
                <a:spcPts val="3240"/>
              </a:lnSpc>
            </a:pPr>
            <a:r>
              <a:rPr lang="en-US" sz="2700" spc="62">
                <a:solidFill>
                  <a:srgbClr val="000000"/>
                </a:solidFill>
                <a:latin typeface="Roboto"/>
              </a:rPr>
              <a:t>MSc Computer Science</a:t>
            </a:r>
          </a:p>
          <a:p>
            <a:pPr>
              <a:lnSpc>
                <a:spcPts val="3240"/>
              </a:lnSpc>
            </a:pPr>
            <a:r>
              <a:rPr lang="en-US" sz="2700" spc="62">
                <a:solidFill>
                  <a:srgbClr val="000000"/>
                </a:solidFill>
                <a:latin typeface="Roboto"/>
              </a:rPr>
              <a:t>Department of Computer Science</a:t>
            </a:r>
          </a:p>
          <a:p>
            <a:pPr>
              <a:lnSpc>
                <a:spcPts val="3240"/>
              </a:lnSpc>
            </a:pPr>
            <a:r>
              <a:rPr lang="en-US" sz="2700" spc="62">
                <a:solidFill>
                  <a:srgbClr val="000000"/>
                </a:solidFill>
                <a:latin typeface="Roboto"/>
              </a:rPr>
              <a:t>University of Kerala</a:t>
            </a:r>
          </a:p>
          <a:p>
            <a:pPr>
              <a:lnSpc>
                <a:spcPts val="324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30000"/>
            </a:blip>
            <a:stretch>
              <a:fillRect l="0" t="-1538" r="0" b="1537"/>
            </a:stretch>
          </a:blipFill>
          <a:ln w="952500" cap="sq">
            <a:solidFill>
              <a:srgbClr val="1EB7A5">
                <a:alpha val="29804"/>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Folder Structure – mimic cxr</a:t>
            </a:r>
          </a:p>
        </p:txBody>
      </p:sp>
      <p:sp>
        <p:nvSpPr>
          <p:cNvPr name="Freeform 8" id="8"/>
          <p:cNvSpPr/>
          <p:nvPr/>
        </p:nvSpPr>
        <p:spPr>
          <a:xfrm flipH="false" flipV="false" rot="0">
            <a:off x="3887318" y="3006597"/>
            <a:ext cx="10513365" cy="5813845"/>
          </a:xfrm>
          <a:custGeom>
            <a:avLst/>
            <a:gdLst/>
            <a:ahLst/>
            <a:cxnLst/>
            <a:rect r="r" b="b" t="t" l="l"/>
            <a:pathLst>
              <a:path h="5813845" w="10513365">
                <a:moveTo>
                  <a:pt x="0" y="0"/>
                </a:moveTo>
                <a:lnTo>
                  <a:pt x="10513365" y="0"/>
                </a:lnTo>
                <a:lnTo>
                  <a:pt x="10513365" y="5813845"/>
                </a:lnTo>
                <a:lnTo>
                  <a:pt x="0" y="5813845"/>
                </a:lnTo>
                <a:lnTo>
                  <a:pt x="0" y="0"/>
                </a:lnTo>
                <a:close/>
              </a:path>
            </a:pathLst>
          </a:custGeom>
          <a:blipFill>
            <a:blip r:embed="rId3"/>
            <a:stretch>
              <a:fillRect l="-13497" t="-26804" r="-34927" b="-24097"/>
            </a:stretch>
          </a:blipFill>
        </p:spPr>
      </p:sp>
      <p:sp>
        <p:nvSpPr>
          <p:cNvPr name="TextBox 9" id="9"/>
          <p:cNvSpPr txBox="true"/>
          <p:nvPr/>
        </p:nvSpPr>
        <p:spPr>
          <a:xfrm rot="0">
            <a:off x="8018912" y="9322740"/>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52500"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1EB7A5">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Sample CXR Image And Corresponding Report</a:t>
            </a:r>
          </a:p>
        </p:txBody>
      </p:sp>
      <p:sp>
        <p:nvSpPr>
          <p:cNvPr name="Freeform 8" id="8" descr="A x-ray of a person's chest  Description automatically generated"/>
          <p:cNvSpPr/>
          <p:nvPr/>
        </p:nvSpPr>
        <p:spPr>
          <a:xfrm flipH="false" flipV="false" rot="0">
            <a:off x="2369097" y="4537834"/>
            <a:ext cx="2773580" cy="2783345"/>
          </a:xfrm>
          <a:custGeom>
            <a:avLst/>
            <a:gdLst/>
            <a:ahLst/>
            <a:cxnLst/>
            <a:rect r="r" b="b" t="t" l="l"/>
            <a:pathLst>
              <a:path h="2783345" w="2773580">
                <a:moveTo>
                  <a:pt x="0" y="0"/>
                </a:moveTo>
                <a:lnTo>
                  <a:pt x="2773579" y="0"/>
                </a:lnTo>
                <a:lnTo>
                  <a:pt x="2773579" y="2783345"/>
                </a:lnTo>
                <a:lnTo>
                  <a:pt x="0" y="2783345"/>
                </a:lnTo>
                <a:lnTo>
                  <a:pt x="0" y="0"/>
                </a:lnTo>
                <a:close/>
              </a:path>
            </a:pathLst>
          </a:custGeom>
          <a:blipFill>
            <a:blip r:embed="rId3"/>
            <a:stretch>
              <a:fillRect l="0" t="0" r="0" b="0"/>
            </a:stretch>
          </a:blipFill>
        </p:spPr>
      </p:sp>
      <p:sp>
        <p:nvSpPr>
          <p:cNvPr name="Freeform 9" id="9" descr="A x-ray of a chest  Description automatically generated"/>
          <p:cNvSpPr/>
          <p:nvPr/>
        </p:nvSpPr>
        <p:spPr>
          <a:xfrm flipH="false" flipV="false" rot="0">
            <a:off x="5816260" y="4537836"/>
            <a:ext cx="2693559" cy="2783344"/>
          </a:xfrm>
          <a:custGeom>
            <a:avLst/>
            <a:gdLst/>
            <a:ahLst/>
            <a:cxnLst/>
            <a:rect r="r" b="b" t="t" l="l"/>
            <a:pathLst>
              <a:path h="2783344" w="2693559">
                <a:moveTo>
                  <a:pt x="0" y="0"/>
                </a:moveTo>
                <a:lnTo>
                  <a:pt x="2693560" y="0"/>
                </a:lnTo>
                <a:lnTo>
                  <a:pt x="2693560" y="2783344"/>
                </a:lnTo>
                <a:lnTo>
                  <a:pt x="0" y="2783344"/>
                </a:lnTo>
                <a:lnTo>
                  <a:pt x="0" y="0"/>
                </a:lnTo>
                <a:close/>
              </a:path>
            </a:pathLst>
          </a:custGeom>
          <a:blipFill>
            <a:blip r:embed="rId4"/>
            <a:stretch>
              <a:fillRect l="0" t="0" r="0" b="0"/>
            </a:stretch>
          </a:blipFill>
        </p:spPr>
      </p:sp>
      <p:grpSp>
        <p:nvGrpSpPr>
          <p:cNvPr name="Group 10" id="10"/>
          <p:cNvGrpSpPr/>
          <p:nvPr/>
        </p:nvGrpSpPr>
        <p:grpSpPr>
          <a:xfrm rot="0">
            <a:off x="9633539" y="3483460"/>
            <a:ext cx="8091180" cy="4574835"/>
            <a:chOff x="0" y="0"/>
            <a:chExt cx="10788240" cy="6099780"/>
          </a:xfrm>
        </p:grpSpPr>
        <p:sp>
          <p:nvSpPr>
            <p:cNvPr name="Freeform 11" id="11"/>
            <p:cNvSpPr/>
            <p:nvPr/>
          </p:nvSpPr>
          <p:spPr>
            <a:xfrm flipH="false" flipV="false" rot="0">
              <a:off x="0" y="0"/>
              <a:ext cx="10788269" cy="6099810"/>
            </a:xfrm>
            <a:custGeom>
              <a:avLst/>
              <a:gdLst/>
              <a:ahLst/>
              <a:cxnLst/>
              <a:rect r="r" b="b" t="t" l="l"/>
              <a:pathLst>
                <a:path h="6099810" w="10788269">
                  <a:moveTo>
                    <a:pt x="15875" y="0"/>
                  </a:moveTo>
                  <a:lnTo>
                    <a:pt x="10772394" y="0"/>
                  </a:lnTo>
                  <a:cubicBezTo>
                    <a:pt x="10781157" y="0"/>
                    <a:pt x="10788269" y="7112"/>
                    <a:pt x="10788269" y="15875"/>
                  </a:cubicBezTo>
                  <a:lnTo>
                    <a:pt x="10788269" y="6083935"/>
                  </a:lnTo>
                  <a:cubicBezTo>
                    <a:pt x="10788269" y="6092698"/>
                    <a:pt x="10781157" y="6099810"/>
                    <a:pt x="10772394" y="6099810"/>
                  </a:cubicBezTo>
                  <a:lnTo>
                    <a:pt x="15875" y="6099810"/>
                  </a:lnTo>
                  <a:cubicBezTo>
                    <a:pt x="7112" y="6099810"/>
                    <a:pt x="0" y="6092698"/>
                    <a:pt x="0" y="6083935"/>
                  </a:cubicBezTo>
                  <a:lnTo>
                    <a:pt x="0" y="15875"/>
                  </a:lnTo>
                  <a:cubicBezTo>
                    <a:pt x="0" y="7112"/>
                    <a:pt x="7112" y="0"/>
                    <a:pt x="15875" y="0"/>
                  </a:cubicBezTo>
                  <a:moveTo>
                    <a:pt x="15875" y="31750"/>
                  </a:moveTo>
                  <a:lnTo>
                    <a:pt x="15875" y="15875"/>
                  </a:lnTo>
                  <a:lnTo>
                    <a:pt x="31750" y="15875"/>
                  </a:lnTo>
                  <a:lnTo>
                    <a:pt x="31750" y="6083935"/>
                  </a:lnTo>
                  <a:lnTo>
                    <a:pt x="15875" y="6083935"/>
                  </a:lnTo>
                  <a:lnTo>
                    <a:pt x="15875" y="6068060"/>
                  </a:lnTo>
                  <a:lnTo>
                    <a:pt x="10772394" y="6068060"/>
                  </a:lnTo>
                  <a:lnTo>
                    <a:pt x="10772394" y="6083935"/>
                  </a:lnTo>
                  <a:lnTo>
                    <a:pt x="10756519" y="6083935"/>
                  </a:lnTo>
                  <a:lnTo>
                    <a:pt x="10756519" y="15875"/>
                  </a:lnTo>
                  <a:lnTo>
                    <a:pt x="10772394" y="15875"/>
                  </a:lnTo>
                  <a:lnTo>
                    <a:pt x="10772394" y="31750"/>
                  </a:lnTo>
                  <a:lnTo>
                    <a:pt x="15875" y="31750"/>
                  </a:lnTo>
                  <a:close/>
                </a:path>
              </a:pathLst>
            </a:custGeom>
            <a:solidFill>
              <a:srgbClr val="6892A0"/>
            </a:solidFill>
          </p:spPr>
        </p:sp>
      </p:grpSp>
      <p:sp>
        <p:nvSpPr>
          <p:cNvPr name="TextBox 12" id="12"/>
          <p:cNvSpPr txBox="true"/>
          <p:nvPr/>
        </p:nvSpPr>
        <p:spPr>
          <a:xfrm rot="0">
            <a:off x="8601260" y="9322740"/>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11</a:t>
            </a:r>
          </a:p>
        </p:txBody>
      </p:sp>
      <p:sp>
        <p:nvSpPr>
          <p:cNvPr name="TextBox 13" id="13"/>
          <p:cNvSpPr txBox="true"/>
          <p:nvPr/>
        </p:nvSpPr>
        <p:spPr>
          <a:xfrm rot="0">
            <a:off x="7254480" y="8044484"/>
            <a:ext cx="914400" cy="510183"/>
          </a:xfrm>
          <a:prstGeom prst="rect">
            <a:avLst/>
          </a:prstGeom>
        </p:spPr>
        <p:txBody>
          <a:bodyPr anchor="t" rtlCol="false" tIns="0" lIns="0" bIns="0" rIns="0">
            <a:spAutoFit/>
          </a:bodyPr>
          <a:lstStyle/>
          <a:p>
            <a:pPr algn="l">
              <a:lnSpc>
                <a:spcPts val="3240"/>
              </a:lnSpc>
            </a:pPr>
            <a:r>
              <a:rPr lang="en-US" sz="2700" spc="62">
                <a:solidFill>
                  <a:srgbClr val="000000"/>
                </a:solidFill>
                <a:latin typeface="TT Smalls"/>
              </a:rPr>
              <a:t>Fig.2</a:t>
            </a:r>
          </a:p>
        </p:txBody>
      </p:sp>
      <p:sp>
        <p:nvSpPr>
          <p:cNvPr name="TextBox 14" id="14"/>
          <p:cNvSpPr txBox="true"/>
          <p:nvPr/>
        </p:nvSpPr>
        <p:spPr>
          <a:xfrm rot="0">
            <a:off x="9897551" y="3560921"/>
            <a:ext cx="7361749" cy="4391337"/>
          </a:xfrm>
          <a:prstGeom prst="rect">
            <a:avLst/>
          </a:prstGeom>
        </p:spPr>
        <p:txBody>
          <a:bodyPr anchor="t" rtlCol="false" tIns="0" lIns="0" bIns="0" rIns="0">
            <a:spAutoFit/>
          </a:bodyPr>
          <a:lstStyle/>
          <a:p>
            <a:pPr>
              <a:lnSpc>
                <a:spcPts val="2310"/>
              </a:lnSpc>
              <a:spcBef>
                <a:spcPct val="0"/>
              </a:spcBef>
            </a:pPr>
            <a:r>
              <a:rPr lang="en-US" sz="2139" spc="49">
                <a:solidFill>
                  <a:srgbClr val="000000"/>
                </a:solidFill>
                <a:latin typeface="TT Smalls"/>
              </a:rPr>
              <a:t>                                 FINAL REPORT</a:t>
            </a:r>
          </a:p>
          <a:p>
            <a:pPr>
              <a:lnSpc>
                <a:spcPts val="2310"/>
              </a:lnSpc>
              <a:spcBef>
                <a:spcPct val="0"/>
              </a:spcBef>
            </a:pPr>
            <a:r>
              <a:rPr lang="en-US" sz="2139" spc="49">
                <a:solidFill>
                  <a:srgbClr val="000000"/>
                </a:solidFill>
                <a:latin typeface="TT Smalls"/>
              </a:rPr>
              <a:t>EXAMINATION: CHEST (PA AND LAT)</a:t>
            </a:r>
          </a:p>
          <a:p>
            <a:pPr>
              <a:lnSpc>
                <a:spcPts val="2310"/>
              </a:lnSpc>
              <a:spcBef>
                <a:spcPct val="0"/>
              </a:spcBef>
            </a:pPr>
            <a:r>
              <a:rPr lang="en-US" sz="2139" spc="49">
                <a:solidFill>
                  <a:srgbClr val="000000"/>
                </a:solidFill>
                <a:latin typeface="TT Smalls"/>
              </a:rPr>
              <a:t>INDICATION: F with new onset ascites // eval for infection</a:t>
            </a:r>
          </a:p>
          <a:p>
            <a:pPr>
              <a:lnSpc>
                <a:spcPts val="2310"/>
              </a:lnSpc>
              <a:spcBef>
                <a:spcPct val="0"/>
              </a:spcBef>
            </a:pPr>
            <a:r>
              <a:rPr lang="en-US" sz="2139" spc="49">
                <a:solidFill>
                  <a:srgbClr val="000000"/>
                </a:solidFill>
                <a:latin typeface="TT Smalls"/>
              </a:rPr>
              <a:t>TECHNIQUE: Chest PA and lateral</a:t>
            </a:r>
          </a:p>
          <a:p>
            <a:pPr>
              <a:lnSpc>
                <a:spcPts val="2310"/>
              </a:lnSpc>
              <a:spcBef>
                <a:spcPct val="0"/>
              </a:spcBef>
            </a:pPr>
            <a:r>
              <a:rPr lang="en-US" sz="2139" spc="49">
                <a:solidFill>
                  <a:srgbClr val="000000"/>
                </a:solidFill>
                <a:latin typeface="TT Smalls"/>
              </a:rPr>
              <a:t>COMPARISON: None.</a:t>
            </a:r>
          </a:p>
          <a:p>
            <a:pPr>
              <a:lnSpc>
                <a:spcPts val="2310"/>
              </a:lnSpc>
              <a:spcBef>
                <a:spcPct val="0"/>
              </a:spcBef>
            </a:pPr>
            <a:r>
              <a:rPr lang="en-US" sz="2139" spc="49">
                <a:solidFill>
                  <a:srgbClr val="000000"/>
                </a:solidFill>
                <a:latin typeface="TT Smalls"/>
              </a:rPr>
              <a:t>FINDINGS:</a:t>
            </a:r>
          </a:p>
          <a:p>
            <a:pPr>
              <a:lnSpc>
                <a:spcPts val="2310"/>
              </a:lnSpc>
              <a:spcBef>
                <a:spcPct val="0"/>
              </a:spcBef>
            </a:pPr>
            <a:r>
              <a:rPr lang="en-US" sz="2139" spc="49">
                <a:solidFill>
                  <a:srgbClr val="000000"/>
                </a:solidFill>
                <a:latin typeface="TT Smalls"/>
              </a:rPr>
              <a:t>There is no focal consolidation, pleural effusion or pneumothorax. Bilateral nodular opacities that most likely represent nipple shadows. The cardiomediastinal silhouette is normal. Clips project over the left lung, potentially within the breast. The imaged upper abdomen is unremarkable. Chronic deformity of the posterior left sixth and seventh ribs are noted.</a:t>
            </a:r>
          </a:p>
          <a:p>
            <a:pPr>
              <a:lnSpc>
                <a:spcPts val="2310"/>
              </a:lnSpc>
              <a:spcBef>
                <a:spcPct val="0"/>
              </a:spcBef>
            </a:pPr>
            <a:r>
              <a:rPr lang="en-US" sz="2139" spc="49">
                <a:solidFill>
                  <a:srgbClr val="000000"/>
                </a:solidFill>
                <a:latin typeface="TT Smalls"/>
              </a:rPr>
              <a:t>IMPRESSION:</a:t>
            </a:r>
          </a:p>
          <a:p>
            <a:pPr>
              <a:lnSpc>
                <a:spcPts val="2310"/>
              </a:lnSpc>
              <a:spcBef>
                <a:spcPct val="0"/>
              </a:spcBef>
            </a:pPr>
            <a:r>
              <a:rPr lang="en-US" sz="2139" spc="49">
                <a:solidFill>
                  <a:srgbClr val="000000"/>
                </a:solidFill>
                <a:latin typeface="TT Smalls"/>
              </a:rPr>
              <a:t>No acute cardiopulmonary process.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30000"/>
            </a:blip>
            <a:stretch>
              <a:fillRect l="0" t="-1538" r="0" b="1537"/>
            </a:stretch>
          </a:blipFill>
          <a:ln w="952500" cap="sq">
            <a:solidFill>
              <a:srgbClr val="1EB7A5">
                <a:alpha val="29804"/>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IU X-RAY</a:t>
            </a:r>
          </a:p>
        </p:txBody>
      </p:sp>
      <p:sp>
        <p:nvSpPr>
          <p:cNvPr name="TextBox 8" id="8"/>
          <p:cNvSpPr txBox="true"/>
          <p:nvPr/>
        </p:nvSpPr>
        <p:spPr>
          <a:xfrm rot="0">
            <a:off x="2268808" y="2935968"/>
            <a:ext cx="14222032" cy="4552315"/>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IU X-RAY (Demner-Fushman et al., 2016) is a Chest X-ray dataset collected and organized by Indiana University in the United States.</a:t>
            </a:r>
          </a:p>
          <a:p>
            <a:pPr algn="l" marL="542925" indent="-271462" lvl="1">
              <a:lnSpc>
                <a:spcPts val="4320"/>
              </a:lnSpc>
              <a:buFont typeface="Arial"/>
              <a:buChar char="•"/>
            </a:pPr>
            <a:r>
              <a:rPr lang="en-US" sz="3000" spc="69">
                <a:solidFill>
                  <a:srgbClr val="000000"/>
                </a:solidFill>
                <a:latin typeface="TT Smalls"/>
              </a:rPr>
              <a:t> It includes 7470 medical images and 3955 radiology reports, in which each medical report strictly corresponds to two Chest X-ray images. </a:t>
            </a:r>
          </a:p>
          <a:p>
            <a:pPr algn="l" marL="542925" indent="-271462" lvl="1">
              <a:lnSpc>
                <a:spcPts val="4320"/>
              </a:lnSpc>
              <a:buFont typeface="Arial"/>
              <a:buChar char="•"/>
            </a:pPr>
            <a:r>
              <a:rPr lang="en-US" sz="3000" spc="69">
                <a:solidFill>
                  <a:srgbClr val="000000"/>
                </a:solidFill>
                <a:latin typeface="TT Smalls"/>
              </a:rPr>
              <a:t>Consistent with previous work (Li et al., 2018, 2019; Chen et al., 2020; Jing et al., 2020), the dataset is split into training, validation, and testing sets with a ratio of 7:1:2.</a:t>
            </a:r>
          </a:p>
          <a:p>
            <a:pPr algn="l" marL="542925" indent="-271462" lvl="1">
              <a:lnSpc>
                <a:spcPts val="4320"/>
              </a:lnSpc>
              <a:buFont typeface="Arial"/>
              <a:buChar char="•"/>
            </a:pPr>
            <a:r>
              <a:rPr lang="en-US" sz="3000" spc="69">
                <a:solidFill>
                  <a:srgbClr val="000000"/>
                </a:solidFill>
                <a:latin typeface="TT Smalls"/>
              </a:rPr>
              <a:t>IU  X-RAY JPG version (35 GB)</a:t>
            </a:r>
          </a:p>
        </p:txBody>
      </p:sp>
      <p:sp>
        <p:nvSpPr>
          <p:cNvPr name="TextBox 9" id="9"/>
          <p:cNvSpPr txBox="true"/>
          <p:nvPr/>
        </p:nvSpPr>
        <p:spPr>
          <a:xfrm rot="0">
            <a:off x="8627175" y="9279198"/>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52500"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Methodology</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According to the doctors’ thinking logic , the process of writing a medical report can be divided into three main tasks:</a:t>
            </a:r>
          </a:p>
          <a:p>
            <a:pPr algn="just" marL="542925" indent="-271462" lvl="1">
              <a:lnSpc>
                <a:spcPts val="4320"/>
              </a:lnSpc>
              <a:buAutoNum type="arabicPeriod" startAt="1"/>
            </a:pPr>
            <a:r>
              <a:rPr lang="en-US" sz="3000" spc="69">
                <a:solidFill>
                  <a:srgbClr val="000000"/>
                </a:solidFill>
                <a:latin typeface="TT Smalls Bold"/>
              </a:rPr>
              <a:t> Visual properties Understanding:</a:t>
            </a:r>
            <a:r>
              <a:rPr lang="en-US" sz="3000" spc="69">
                <a:solidFill>
                  <a:srgbClr val="000000"/>
                </a:solidFill>
                <a:latin typeface="TT Smalls"/>
              </a:rPr>
              <a:t> to observe and understand the visual representation of images;</a:t>
            </a:r>
          </a:p>
          <a:p>
            <a:pPr algn="just" marL="542925" indent="-271462" lvl="1">
              <a:lnSpc>
                <a:spcPts val="4320"/>
              </a:lnSpc>
              <a:buAutoNum type="arabicPeriod" startAt="1"/>
            </a:pPr>
            <a:r>
              <a:rPr lang="en-US" sz="3000" spc="69">
                <a:solidFill>
                  <a:srgbClr val="000000"/>
                </a:solidFill>
                <a:latin typeface="TT Smalls Bold"/>
              </a:rPr>
              <a:t>Intention-based observation: </a:t>
            </a:r>
            <a:r>
              <a:rPr lang="en-US" sz="3000" spc="69">
                <a:solidFill>
                  <a:srgbClr val="000000"/>
                </a:solidFill>
                <a:latin typeface="TT Smalls"/>
              </a:rPr>
              <a:t>to form the observation intention of the images and find the corresponding visual properties and their region from the image; </a:t>
            </a:r>
          </a:p>
          <a:p>
            <a:pPr algn="just" marL="542925" indent="-271462" lvl="1">
              <a:lnSpc>
                <a:spcPts val="4320"/>
              </a:lnSpc>
              <a:buAutoNum type="arabicPeriod" startAt="1"/>
            </a:pPr>
            <a:r>
              <a:rPr lang="en-US" sz="3000" spc="69">
                <a:solidFill>
                  <a:srgbClr val="000000"/>
                </a:solidFill>
                <a:latin typeface="TT Smalls Bold"/>
              </a:rPr>
              <a:t>Description generation: </a:t>
            </a:r>
            <a:r>
              <a:rPr lang="en-US" sz="3000" spc="69">
                <a:solidFill>
                  <a:srgbClr val="000000"/>
                </a:solidFill>
                <a:latin typeface="TT Smalls"/>
              </a:rPr>
              <a:t> to describe the observation results into sentences to form the diagnosis report.</a:t>
            </a:r>
          </a:p>
        </p:txBody>
      </p:sp>
      <p:sp>
        <p:nvSpPr>
          <p:cNvPr name="TextBox 9" id="9"/>
          <p:cNvSpPr txBox="true"/>
          <p:nvPr/>
        </p:nvSpPr>
        <p:spPr>
          <a:xfrm rot="0">
            <a:off x="8627175" y="9300969"/>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7000"/>
            </a:blip>
            <a:stretch>
              <a:fillRect l="0" t="-1538" r="0" b="1537"/>
            </a:stretch>
          </a:blipFill>
          <a:ln w="952500" cap="sq">
            <a:solidFill>
              <a:srgbClr val="1EB7A5">
                <a:alpha val="26667"/>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758952"/>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 Model</a:t>
            </a:r>
          </a:p>
        </p:txBody>
      </p:sp>
      <p:sp>
        <p:nvSpPr>
          <p:cNvPr name="TextBox 8" id="8"/>
          <p:cNvSpPr txBox="true"/>
          <p:nvPr/>
        </p:nvSpPr>
        <p:spPr>
          <a:xfrm rot="0">
            <a:off x="2268808" y="2935968"/>
            <a:ext cx="14222032" cy="2380615"/>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The</a:t>
            </a:r>
            <a:r>
              <a:rPr lang="en-US" sz="3000" spc="69">
                <a:solidFill>
                  <a:srgbClr val="000000"/>
                </a:solidFill>
                <a:latin typeface="TT Smalls"/>
              </a:rPr>
              <a:t> model includes three modules:</a:t>
            </a:r>
          </a:p>
          <a:p>
            <a:pPr algn="l" marL="542925" indent="-271462" lvl="1">
              <a:lnSpc>
                <a:spcPts val="4320"/>
              </a:lnSpc>
              <a:buFont typeface="Arial"/>
              <a:buChar char="•"/>
            </a:pPr>
            <a:r>
              <a:rPr lang="en-US" sz="3000" spc="69">
                <a:solidFill>
                  <a:srgbClr val="000000"/>
                </a:solidFill>
                <a:latin typeface="TT Smalls"/>
              </a:rPr>
              <a:t> Visual Extractor </a:t>
            </a:r>
          </a:p>
          <a:p>
            <a:pPr algn="l" marL="542925" indent="-271462" lvl="1">
              <a:lnSpc>
                <a:spcPts val="4320"/>
              </a:lnSpc>
              <a:buFont typeface="Arial"/>
              <a:buChar char="•"/>
            </a:pPr>
            <a:r>
              <a:rPr lang="en-US" sz="3000" spc="69">
                <a:solidFill>
                  <a:srgbClr val="000000"/>
                </a:solidFill>
                <a:latin typeface="TT Smalls"/>
              </a:rPr>
              <a:t>Semantic Encoder</a:t>
            </a:r>
          </a:p>
          <a:p>
            <a:pPr algn="l" marL="542925" indent="-271462" lvl="1">
              <a:lnSpc>
                <a:spcPts val="4320"/>
              </a:lnSpc>
              <a:buFont typeface="Arial"/>
              <a:buChar char="•"/>
            </a:pPr>
            <a:r>
              <a:rPr lang="en-US" sz="3000" spc="69">
                <a:solidFill>
                  <a:srgbClr val="000000"/>
                </a:solidFill>
                <a:latin typeface="TT Smalls"/>
              </a:rPr>
              <a:t>Report Generator</a:t>
            </a:r>
          </a:p>
        </p:txBody>
      </p:sp>
      <p:sp>
        <p:nvSpPr>
          <p:cNvPr name="TextBox 9" id="9"/>
          <p:cNvSpPr txBox="true"/>
          <p:nvPr/>
        </p:nvSpPr>
        <p:spPr>
          <a:xfrm rot="0">
            <a:off x="8431530" y="9279196"/>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CFCFC"/>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7000"/>
            </a:blip>
            <a:stretch>
              <a:fillRect l="0" t="-1538" r="0" b="1537"/>
            </a:stretch>
          </a:blipFill>
          <a:ln w="952500" cap="sq">
            <a:solidFill>
              <a:srgbClr val="1EB7A5">
                <a:alpha val="26667"/>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Freeform 6" id="6"/>
          <p:cNvSpPr/>
          <p:nvPr/>
        </p:nvSpPr>
        <p:spPr>
          <a:xfrm flipH="false" flipV="false" rot="0">
            <a:off x="2493166" y="958215"/>
            <a:ext cx="13301662" cy="6729412"/>
          </a:xfrm>
          <a:custGeom>
            <a:avLst/>
            <a:gdLst/>
            <a:ahLst/>
            <a:cxnLst/>
            <a:rect r="r" b="b" t="t" l="l"/>
            <a:pathLst>
              <a:path h="6729412" w="13301662">
                <a:moveTo>
                  <a:pt x="0" y="0"/>
                </a:moveTo>
                <a:lnTo>
                  <a:pt x="13301663" y="0"/>
                </a:lnTo>
                <a:lnTo>
                  <a:pt x="13301663" y="6729413"/>
                </a:lnTo>
                <a:lnTo>
                  <a:pt x="0" y="6729413"/>
                </a:lnTo>
                <a:lnTo>
                  <a:pt x="0" y="0"/>
                </a:lnTo>
                <a:close/>
              </a:path>
            </a:pathLst>
          </a:custGeom>
          <a:blipFill>
            <a:blip r:embed="rId3"/>
            <a:stretch>
              <a:fillRect l="0" t="0" r="0" b="0"/>
            </a:stretch>
          </a:blipFill>
        </p:spPr>
      </p:sp>
      <p:sp>
        <p:nvSpPr>
          <p:cNvPr name="TextBox 7" id="7"/>
          <p:cNvSpPr txBox="true"/>
          <p:nvPr/>
        </p:nvSpPr>
        <p:spPr>
          <a:xfrm rot="0">
            <a:off x="8627175" y="9288780"/>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15</a:t>
            </a:r>
          </a:p>
        </p:txBody>
      </p:sp>
      <p:sp>
        <p:nvSpPr>
          <p:cNvPr name="TextBox 8" id="8"/>
          <p:cNvSpPr txBox="true"/>
          <p:nvPr/>
        </p:nvSpPr>
        <p:spPr>
          <a:xfrm rot="0">
            <a:off x="8110024" y="7812331"/>
            <a:ext cx="2623624" cy="504825"/>
          </a:xfrm>
          <a:prstGeom prst="rect">
            <a:avLst/>
          </a:prstGeom>
        </p:spPr>
        <p:txBody>
          <a:bodyPr anchor="t" rtlCol="false" tIns="0" lIns="0" bIns="0" rIns="0">
            <a:spAutoFit/>
          </a:bodyPr>
          <a:lstStyle/>
          <a:p>
            <a:pPr algn="l">
              <a:lnSpc>
                <a:spcPts val="3240"/>
              </a:lnSpc>
            </a:pPr>
            <a:r>
              <a:rPr lang="en-US" sz="2700" spc="62">
                <a:solidFill>
                  <a:srgbClr val="000000"/>
                </a:solidFill>
                <a:latin typeface="TT Smalls"/>
              </a:rPr>
              <a:t>Fig.3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7000"/>
            </a:blip>
            <a:stretch>
              <a:fillRect l="0" t="-1538" r="0" b="1537"/>
            </a:stretch>
          </a:blipFill>
          <a:ln w="952500" cap="sq">
            <a:solidFill>
              <a:srgbClr val="1EB7A5">
                <a:alpha val="26667"/>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Framework of  The Sentence Generation Module</a:t>
            </a:r>
          </a:p>
        </p:txBody>
      </p:sp>
      <p:sp>
        <p:nvSpPr>
          <p:cNvPr name="TextBox 8" id="8"/>
          <p:cNvSpPr txBox="true"/>
          <p:nvPr/>
        </p:nvSpPr>
        <p:spPr>
          <a:xfrm rot="0">
            <a:off x="8627175" y="9300969"/>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16</a:t>
            </a:r>
          </a:p>
        </p:txBody>
      </p:sp>
      <p:sp>
        <p:nvSpPr>
          <p:cNvPr name="Freeform 9" id="9"/>
          <p:cNvSpPr/>
          <p:nvPr/>
        </p:nvSpPr>
        <p:spPr>
          <a:xfrm flipH="false" flipV="false" rot="0">
            <a:off x="7301130" y="3044698"/>
            <a:ext cx="3270739" cy="5695606"/>
          </a:xfrm>
          <a:custGeom>
            <a:avLst/>
            <a:gdLst/>
            <a:ahLst/>
            <a:cxnLst/>
            <a:rect r="r" b="b" t="t" l="l"/>
            <a:pathLst>
              <a:path h="5695606" w="3270739">
                <a:moveTo>
                  <a:pt x="0" y="0"/>
                </a:moveTo>
                <a:lnTo>
                  <a:pt x="3270740" y="0"/>
                </a:lnTo>
                <a:lnTo>
                  <a:pt x="3270740" y="5695607"/>
                </a:lnTo>
                <a:lnTo>
                  <a:pt x="0" y="5695607"/>
                </a:lnTo>
                <a:lnTo>
                  <a:pt x="0" y="0"/>
                </a:lnTo>
                <a:close/>
              </a:path>
            </a:pathLst>
          </a:custGeom>
          <a:blipFill>
            <a:blip r:embed="rId3"/>
            <a:stretch>
              <a:fillRect l="-230597" t="-26620" r="-121421" b="-19318"/>
            </a:stretch>
          </a:blipFill>
        </p:spPr>
      </p:sp>
      <p:sp>
        <p:nvSpPr>
          <p:cNvPr name="TextBox 10" id="10"/>
          <p:cNvSpPr txBox="true"/>
          <p:nvPr/>
        </p:nvSpPr>
        <p:spPr>
          <a:xfrm rot="0">
            <a:off x="8467264" y="8549688"/>
            <a:ext cx="1825119" cy="510183"/>
          </a:xfrm>
          <a:prstGeom prst="rect">
            <a:avLst/>
          </a:prstGeom>
        </p:spPr>
        <p:txBody>
          <a:bodyPr anchor="t" rtlCol="false" tIns="0" lIns="0" bIns="0" rIns="0">
            <a:spAutoFit/>
          </a:bodyPr>
          <a:lstStyle/>
          <a:p>
            <a:pPr algn="l">
              <a:lnSpc>
                <a:spcPts val="3240"/>
              </a:lnSpc>
            </a:pPr>
            <a:r>
              <a:rPr lang="en-US" sz="2700" spc="62">
                <a:solidFill>
                  <a:srgbClr val="000000"/>
                </a:solidFill>
                <a:latin typeface="TT Smalls"/>
              </a:rPr>
              <a:t>Fig.4</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6000"/>
            </a:blip>
            <a:stretch>
              <a:fillRect l="0" t="-1538" r="0" b="1537"/>
            </a:stretch>
          </a:blipFill>
          <a:ln w="942975" cap="sq">
            <a:solidFill>
              <a:srgbClr val="1EB7A5">
                <a:alpha val="25882"/>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Visual Extractor</a:t>
            </a:r>
          </a:p>
        </p:txBody>
      </p:sp>
      <p:sp>
        <p:nvSpPr>
          <p:cNvPr name="TextBox 8" id="8"/>
          <p:cNvSpPr txBox="true"/>
          <p:nvPr/>
        </p:nvSpPr>
        <p:spPr>
          <a:xfrm rot="0">
            <a:off x="2268808" y="3002643"/>
            <a:ext cx="14222032" cy="5151155"/>
          </a:xfrm>
          <a:prstGeom prst="rect">
            <a:avLst/>
          </a:prstGeom>
        </p:spPr>
        <p:txBody>
          <a:bodyPr anchor="t" rtlCol="false" tIns="0" lIns="0" bIns="0" rIns="0">
            <a:spAutoFit/>
          </a:bodyPr>
          <a:lstStyle/>
          <a:p>
            <a:pPr algn="l" marL="502206" indent="-251103" lvl="1">
              <a:lnSpc>
                <a:spcPts val="3596"/>
              </a:lnSpc>
              <a:buFont typeface="Arial"/>
              <a:buChar char="•"/>
            </a:pPr>
            <a:r>
              <a:rPr lang="en-US" sz="2775" spc="64">
                <a:solidFill>
                  <a:srgbClr val="000000"/>
                </a:solidFill>
                <a:latin typeface="TT Smalls"/>
              </a:rPr>
              <a:t>The visual extractor in the proposed model aims to convert input medical images into a sequence of visual features. </a:t>
            </a:r>
          </a:p>
          <a:p>
            <a:pPr algn="l" marL="502206" indent="-251103" lvl="1">
              <a:lnSpc>
                <a:spcPts val="3596"/>
              </a:lnSpc>
              <a:buFont typeface="Arial"/>
              <a:buChar char="•"/>
            </a:pPr>
            <a:r>
              <a:rPr lang="en-US" sz="2775" spc="64">
                <a:solidFill>
                  <a:srgbClr val="000000"/>
                </a:solidFill>
                <a:latin typeface="TT Smalls"/>
              </a:rPr>
              <a:t>Initially, the images are resized, divided into patches, and mapped using linear projection, resulting in a patch embedding sequence. </a:t>
            </a:r>
          </a:p>
          <a:p>
            <a:pPr algn="l" marL="502206" indent="-251103" lvl="1">
              <a:lnSpc>
                <a:spcPts val="3596"/>
              </a:lnSpc>
              <a:buFont typeface="Arial"/>
              <a:buChar char="•"/>
            </a:pPr>
            <a:r>
              <a:rPr lang="en-US" sz="2775" spc="64">
                <a:solidFill>
                  <a:srgbClr val="000000"/>
                </a:solidFill>
                <a:latin typeface="TT Smalls"/>
              </a:rPr>
              <a:t>Learnable spatial position embeddings and type embeddings are then added to distinguish positions and sources, with spatial embeddings expressing local region correlations and type embeddings representing relationships between different images.</a:t>
            </a:r>
          </a:p>
          <a:p>
            <a:pPr algn="l" marL="502206" indent="-251103" lvl="1">
              <a:lnSpc>
                <a:spcPts val="3596"/>
              </a:lnSpc>
              <a:buFont typeface="Arial"/>
              <a:buChar char="•"/>
            </a:pPr>
            <a:r>
              <a:rPr lang="en-US" sz="2775" spc="64">
                <a:solidFill>
                  <a:srgbClr val="000000"/>
                </a:solidFill>
                <a:latin typeface="TT Smalls"/>
              </a:rPr>
              <a:t> Two types of type embeddings, order-based and view-based, are experimented with, and a combination of both yields optimal results. </a:t>
            </a:r>
          </a:p>
        </p:txBody>
      </p:sp>
      <p:sp>
        <p:nvSpPr>
          <p:cNvPr name="TextBox 9" id="9"/>
          <p:cNvSpPr txBox="true"/>
          <p:nvPr/>
        </p:nvSpPr>
        <p:spPr>
          <a:xfrm rot="0">
            <a:off x="8254736" y="9300967"/>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17</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04875"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Cntd…</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The visual encoder, based on ViT (Vision Transformer), employs multiple transformer layers for multi-modal adaptation, utilizing self-attention and multi-layer perceptron blocks to calculate the visual features of the input images.</a:t>
            </a:r>
          </a:p>
        </p:txBody>
      </p:sp>
      <p:sp>
        <p:nvSpPr>
          <p:cNvPr name="TextBox 9" id="9"/>
          <p:cNvSpPr txBox="true"/>
          <p:nvPr/>
        </p:nvSpPr>
        <p:spPr>
          <a:xfrm rot="0">
            <a:off x="8409758" y="9322741"/>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18</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31999"/>
            </a:blip>
            <a:stretch>
              <a:fillRect l="0" t="-1538" r="0" b="1537"/>
            </a:stretch>
          </a:blipFill>
          <a:ln w="952500" cap="sq">
            <a:solidFill>
              <a:srgbClr val="1EB7A5">
                <a:alpha val="31765"/>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Semantic Encoder</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The model focuses on generating a meaningful representation of medical findings based on specific observation intentions.</a:t>
            </a:r>
          </a:p>
          <a:p>
            <a:pPr algn="l" marL="542925" indent="-271462" lvl="1">
              <a:lnSpc>
                <a:spcPts val="4320"/>
              </a:lnSpc>
              <a:buFont typeface="Arial"/>
              <a:buChar char="•"/>
            </a:pPr>
            <a:r>
              <a:rPr lang="en-US" sz="3000" spc="69">
                <a:solidFill>
                  <a:srgbClr val="000000"/>
                </a:solidFill>
                <a:latin typeface="TT Smalls"/>
              </a:rPr>
              <a:t> Intention embeddings, corresponding to implicit intentions for medical image analysis, are used to query the visual feature sequence, transforming critical visual information into semantic features. </a:t>
            </a:r>
          </a:p>
          <a:p>
            <a:pPr algn="l" marL="542925" indent="-271462" lvl="1">
              <a:lnSpc>
                <a:spcPts val="4320"/>
              </a:lnSpc>
              <a:buFont typeface="Arial"/>
              <a:buChar char="•"/>
            </a:pPr>
            <a:r>
              <a:rPr lang="en-US" sz="3000" spc="69">
                <a:solidFill>
                  <a:srgbClr val="000000"/>
                </a:solidFill>
                <a:latin typeface="TT Smalls"/>
              </a:rPr>
              <a:t>The Transformer-based semantic encoder employs multi-head self-attention, multi-head cross-attention, and multi-layer perceptron blocks to extract and fuse relevant visual features based on the given observation intentions. </a:t>
            </a:r>
          </a:p>
        </p:txBody>
      </p:sp>
      <p:sp>
        <p:nvSpPr>
          <p:cNvPr name="TextBox 9" id="9"/>
          <p:cNvSpPr txBox="true"/>
          <p:nvPr/>
        </p:nvSpPr>
        <p:spPr>
          <a:xfrm rot="0">
            <a:off x="8862999" y="9180195"/>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19</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6000"/>
            </a:blip>
            <a:stretch>
              <a:fillRect l="0" t="-1538" r="0" b="1537"/>
            </a:stretch>
          </a:blipFill>
          <a:ln w="952500" cap="sq">
            <a:solidFill>
              <a:srgbClr val="1EB7A5">
                <a:alpha val="25882"/>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Agenda</a:t>
            </a:r>
          </a:p>
        </p:txBody>
      </p:sp>
      <p:sp>
        <p:nvSpPr>
          <p:cNvPr name="TextBox 8" id="8"/>
          <p:cNvSpPr txBox="true"/>
          <p:nvPr/>
        </p:nvSpPr>
        <p:spPr>
          <a:xfrm rot="0">
            <a:off x="2268808" y="2935968"/>
            <a:ext cx="5299609" cy="5882534"/>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Introduction</a:t>
            </a:r>
          </a:p>
          <a:p>
            <a:pPr algn="l" marL="542925" indent="-271462" lvl="1">
              <a:lnSpc>
                <a:spcPts val="4320"/>
              </a:lnSpc>
              <a:buFont typeface="Arial"/>
              <a:buChar char="•"/>
            </a:pPr>
            <a:r>
              <a:rPr lang="en-US" sz="3000" spc="69">
                <a:solidFill>
                  <a:srgbClr val="000000"/>
                </a:solidFill>
                <a:latin typeface="TT Smalls"/>
              </a:rPr>
              <a:t>Motivation</a:t>
            </a:r>
          </a:p>
          <a:p>
            <a:pPr algn="l" marL="542925" indent="-271462" lvl="1">
              <a:lnSpc>
                <a:spcPts val="4320"/>
              </a:lnSpc>
              <a:buFont typeface="Arial"/>
              <a:buChar char="•"/>
            </a:pPr>
            <a:r>
              <a:rPr lang="en-US" sz="3000" spc="69">
                <a:solidFill>
                  <a:srgbClr val="000000"/>
                </a:solidFill>
                <a:latin typeface="TT Smalls"/>
              </a:rPr>
              <a:t>Challenges</a:t>
            </a:r>
          </a:p>
          <a:p>
            <a:pPr algn="l" marL="542925" indent="-271462" lvl="1">
              <a:lnSpc>
                <a:spcPts val="4320"/>
              </a:lnSpc>
              <a:buFont typeface="Arial"/>
              <a:buChar char="•"/>
            </a:pPr>
            <a:r>
              <a:rPr lang="en-US" sz="3000" spc="69">
                <a:solidFill>
                  <a:srgbClr val="000000"/>
                </a:solidFill>
                <a:latin typeface="TT Smalls"/>
              </a:rPr>
              <a:t>Literature review</a:t>
            </a:r>
          </a:p>
          <a:p>
            <a:pPr algn="l" marL="542925" indent="-271462" lvl="1">
              <a:lnSpc>
                <a:spcPts val="4320"/>
              </a:lnSpc>
              <a:buFont typeface="Arial"/>
              <a:buChar char="•"/>
            </a:pPr>
            <a:r>
              <a:rPr lang="en-US" sz="3000" spc="69">
                <a:solidFill>
                  <a:srgbClr val="000000"/>
                </a:solidFill>
                <a:latin typeface="TT Smalls"/>
              </a:rPr>
              <a:t>Dataset</a:t>
            </a:r>
          </a:p>
          <a:p>
            <a:pPr algn="l" marL="542925" indent="-271462" lvl="1">
              <a:lnSpc>
                <a:spcPts val="4320"/>
              </a:lnSpc>
              <a:buFont typeface="Arial"/>
              <a:buChar char="•"/>
            </a:pPr>
            <a:r>
              <a:rPr lang="en-US" sz="3000" spc="69">
                <a:solidFill>
                  <a:srgbClr val="000000"/>
                </a:solidFill>
                <a:latin typeface="TT Smalls"/>
              </a:rPr>
              <a:t>Methodology</a:t>
            </a:r>
          </a:p>
          <a:p>
            <a:pPr algn="l" marL="542925" indent="-271462" lvl="1">
              <a:lnSpc>
                <a:spcPts val="4320"/>
              </a:lnSpc>
              <a:buFont typeface="Arial"/>
              <a:buChar char="•"/>
            </a:pPr>
            <a:r>
              <a:rPr lang="en-US" sz="3000" spc="69">
                <a:solidFill>
                  <a:srgbClr val="000000"/>
                </a:solidFill>
                <a:latin typeface="TT Smalls"/>
              </a:rPr>
              <a:t>Evaluation Results</a:t>
            </a:r>
          </a:p>
          <a:p>
            <a:pPr algn="l" marL="542925" indent="-271462" lvl="1">
              <a:lnSpc>
                <a:spcPts val="4320"/>
              </a:lnSpc>
            </a:pPr>
          </a:p>
          <a:p>
            <a:pPr algn="l" marL="542925" indent="-271462" lvl="1">
              <a:lnSpc>
                <a:spcPts val="4320"/>
              </a:lnSpc>
            </a:pPr>
          </a:p>
          <a:p>
            <a:pPr algn="l" marL="542925" indent="-271462" lvl="1">
              <a:lnSpc>
                <a:spcPts val="4320"/>
              </a:lnSpc>
            </a:pPr>
          </a:p>
          <a:p>
            <a:pPr algn="l" marL="542925" indent="-271462" lvl="1">
              <a:lnSpc>
                <a:spcPts val="4320"/>
              </a:lnSpc>
            </a:pPr>
          </a:p>
        </p:txBody>
      </p:sp>
      <p:sp>
        <p:nvSpPr>
          <p:cNvPr name="TextBox 9" id="9"/>
          <p:cNvSpPr txBox="true"/>
          <p:nvPr/>
        </p:nvSpPr>
        <p:spPr>
          <a:xfrm rot="0">
            <a:off x="9235440" y="2935966"/>
            <a:ext cx="5299609" cy="5882534"/>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Conclusion</a:t>
            </a:r>
          </a:p>
          <a:p>
            <a:pPr algn="l" marL="542925" indent="-271462" lvl="1">
              <a:lnSpc>
                <a:spcPts val="4320"/>
              </a:lnSpc>
              <a:buFont typeface="Arial"/>
              <a:buChar char="•"/>
            </a:pPr>
            <a:r>
              <a:rPr lang="en-US" sz="3000" spc="69">
                <a:solidFill>
                  <a:srgbClr val="000000"/>
                </a:solidFill>
                <a:latin typeface="TT Smalls"/>
              </a:rPr>
              <a:t>References</a:t>
            </a:r>
          </a:p>
          <a:p>
            <a:pPr algn="l" marL="542925" indent="-271462" lvl="1">
              <a:lnSpc>
                <a:spcPts val="4320"/>
              </a:lnSpc>
            </a:pPr>
          </a:p>
          <a:p>
            <a:pPr algn="l" marL="542925" indent="-271462" lvl="1">
              <a:lnSpc>
                <a:spcPts val="4320"/>
              </a:lnSpc>
            </a:pPr>
          </a:p>
          <a:p>
            <a:pPr algn="l" marL="542925" indent="-271462" lvl="1">
              <a:lnSpc>
                <a:spcPts val="4320"/>
              </a:lnSpc>
            </a:pPr>
          </a:p>
          <a:p>
            <a:pPr algn="l" marL="542925" indent="-271462" lvl="1">
              <a:lnSpc>
                <a:spcPts val="4320"/>
              </a:lnSpc>
            </a:pPr>
          </a:p>
          <a:p>
            <a:pPr algn="l" marL="542925" indent="-271462" lvl="1">
              <a:lnSpc>
                <a:spcPts val="4320"/>
              </a:lnSpc>
            </a:pPr>
          </a:p>
        </p:txBody>
      </p:sp>
      <p:sp>
        <p:nvSpPr>
          <p:cNvPr name="TextBox 10" id="10"/>
          <p:cNvSpPr txBox="true"/>
          <p:nvPr/>
        </p:nvSpPr>
        <p:spPr>
          <a:xfrm rot="0">
            <a:off x="8431530" y="9322740"/>
            <a:ext cx="1033648" cy="749652"/>
          </a:xfrm>
          <a:prstGeom prst="rect">
            <a:avLst/>
          </a:prstGeom>
        </p:spPr>
        <p:txBody>
          <a:bodyPr anchor="t" rtlCol="false" tIns="0" lIns="0" bIns="0" rIns="0">
            <a:spAutoFit/>
          </a:bodyPr>
          <a:lstStyle/>
          <a:p>
            <a:pPr algn="r">
              <a:lnSpc>
                <a:spcPts val="5040"/>
              </a:lnSpc>
            </a:pPr>
            <a:r>
              <a:rPr lang="en-US" sz="4200" spc="97">
                <a:solidFill>
                  <a:srgbClr val="FCFCFC"/>
                </a:solidFill>
                <a:latin typeface="TT Smalls"/>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9000"/>
            </a:blip>
            <a:stretch>
              <a:fillRect l="0" t="-1538" r="0" b="1537"/>
            </a:stretch>
          </a:blipFill>
          <a:ln w="952500" cap="sq">
            <a:solidFill>
              <a:srgbClr val="1EB7A5">
                <a:alpha val="28627"/>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Report Generator</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The report generator module consists of three sub-tasks: text generation, text selection, and text sorting.</a:t>
            </a:r>
          </a:p>
          <a:p>
            <a:pPr algn="l" marL="542925" indent="-271462" lvl="1">
              <a:lnSpc>
                <a:spcPts val="4320"/>
              </a:lnSpc>
              <a:buFont typeface="Arial"/>
              <a:buChar char="•"/>
            </a:pPr>
            <a:r>
              <a:rPr lang="en-US" sz="3000" spc="69">
                <a:solidFill>
                  <a:srgbClr val="000000"/>
                </a:solidFill>
                <a:latin typeface="TT Smalls"/>
              </a:rPr>
              <a:t> For text generation, the model employs both retrieval-based and generation-based strategies to transform semantic features into candidate sentences. </a:t>
            </a:r>
          </a:p>
          <a:p>
            <a:pPr algn="l" marL="542925" indent="-271462" lvl="1">
              <a:lnSpc>
                <a:spcPts val="4320"/>
              </a:lnSpc>
              <a:buFont typeface="Arial"/>
              <a:buChar char="•"/>
            </a:pPr>
            <a:r>
              <a:rPr lang="en-US" sz="3000" spc="69">
                <a:solidFill>
                  <a:srgbClr val="000000"/>
                </a:solidFill>
                <a:latin typeface="TT Smalls"/>
              </a:rPr>
              <a:t>The retrieval-based approach retrieves semantically closest sentences from a pre-built dataset, while the generation-based approach uses a memory-driven Transformer-based model for flexible expression</a:t>
            </a:r>
          </a:p>
        </p:txBody>
      </p:sp>
      <p:sp>
        <p:nvSpPr>
          <p:cNvPr name="TextBox 9" id="9"/>
          <p:cNvSpPr txBox="true"/>
          <p:nvPr/>
        </p:nvSpPr>
        <p:spPr>
          <a:xfrm rot="0">
            <a:off x="8627175" y="9300969"/>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20</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31999"/>
            </a:blip>
            <a:stretch>
              <a:fillRect l="0" t="-1538" r="0" b="1537"/>
            </a:stretch>
          </a:blipFill>
          <a:ln w="952500" cap="sq">
            <a:solidFill>
              <a:srgbClr val="1EB7A5">
                <a:alpha val="31765"/>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Cntd…</a:t>
            </a:r>
          </a:p>
        </p:txBody>
      </p:sp>
      <p:sp>
        <p:nvSpPr>
          <p:cNvPr name="TextBox 8" id="8"/>
          <p:cNvSpPr txBox="true"/>
          <p:nvPr/>
        </p:nvSpPr>
        <p:spPr>
          <a:xfrm rot="0">
            <a:off x="2268808" y="3002643"/>
            <a:ext cx="14222032" cy="5064423"/>
          </a:xfrm>
          <a:prstGeom prst="rect">
            <a:avLst/>
          </a:prstGeom>
        </p:spPr>
        <p:txBody>
          <a:bodyPr anchor="t" rtlCol="false" tIns="0" lIns="0" bIns="0" rIns="0">
            <a:spAutoFit/>
          </a:bodyPr>
          <a:lstStyle/>
          <a:p>
            <a:pPr algn="l" marL="502206" indent="-251103" lvl="1">
              <a:lnSpc>
                <a:spcPts val="3596"/>
              </a:lnSpc>
              <a:buFont typeface="Arial"/>
              <a:buChar char="•"/>
            </a:pPr>
            <a:r>
              <a:rPr lang="en-US" sz="2775" spc="64">
                <a:solidFill>
                  <a:srgbClr val="000000"/>
                </a:solidFill>
                <a:latin typeface="TT Smalls"/>
              </a:rPr>
              <a:t> Text selection involves predicting the probability of selecting each candidate sentence based on its semantic features. Lastly, text sorting utilizes a simple strategy based on the average position of ground truth sentenc es in the training set to arrange candidate sentences in the final medical report. </a:t>
            </a:r>
          </a:p>
          <a:p>
            <a:pPr algn="l" marL="502206" indent="-251103" lvl="1">
              <a:lnSpc>
                <a:spcPts val="3596"/>
              </a:lnSpc>
              <a:buFont typeface="Arial"/>
              <a:buChar char="•"/>
            </a:pPr>
            <a:r>
              <a:rPr lang="en-US" sz="2775" spc="64">
                <a:solidFill>
                  <a:srgbClr val="000000"/>
                </a:solidFill>
                <a:latin typeface="TT Smalls"/>
              </a:rPr>
              <a:t>During training, a dynamic decision-making strategy establishes correspondence between observation intentions and ground truth sentences, optimizing the model based on semantic consistency and text selection losses. </a:t>
            </a:r>
          </a:p>
          <a:p>
            <a:pPr algn="l" marL="502206" indent="-251103" lvl="1">
              <a:lnSpc>
                <a:spcPts val="3596"/>
              </a:lnSpc>
              <a:buFont typeface="Arial"/>
              <a:buChar char="•"/>
            </a:pPr>
            <a:r>
              <a:rPr lang="en-US" sz="2775" spc="64">
                <a:solidFill>
                  <a:srgbClr val="000000"/>
                </a:solidFill>
                <a:latin typeface="TT Smalls"/>
              </a:rPr>
              <a:t>The training process dynamically adjusts the matching strategy, gradually aligning observation intentions with accurate visual query targets and relevant text descriptions.</a:t>
            </a:r>
          </a:p>
          <a:p>
            <a:pPr algn="l" marL="502206" indent="-251103" lvl="1">
              <a:lnSpc>
                <a:spcPts val="3596"/>
              </a:lnSpc>
            </a:pPr>
          </a:p>
        </p:txBody>
      </p:sp>
      <p:sp>
        <p:nvSpPr>
          <p:cNvPr name="TextBox 9" id="9"/>
          <p:cNvSpPr txBox="true"/>
          <p:nvPr/>
        </p:nvSpPr>
        <p:spPr>
          <a:xfrm rot="0">
            <a:off x="8627175" y="9279198"/>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21</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CFDFC"/>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56000"/>
            </a:blip>
            <a:stretch>
              <a:fillRect l="0" t="-1538" r="0" b="1537"/>
            </a:stretch>
          </a:blipFill>
          <a:ln w="952500" cap="sq">
            <a:solidFill>
              <a:srgbClr val="1EB7A5">
                <a:alpha val="55686"/>
              </a:srgbClr>
            </a:solidFill>
            <a:prstDash val="solid"/>
            <a:miter/>
          </a:ln>
        </p:spPr>
      </p:sp>
      <p:sp>
        <p:nvSpPr>
          <p:cNvPr name="AutoShape 5" id="5"/>
          <p:cNvSpPr/>
          <p:nvPr/>
        </p:nvSpPr>
        <p:spPr>
          <a:xfrm rot="3577">
            <a:off x="-9530" y="9192620"/>
            <a:ext cx="18307060" cy="0"/>
          </a:xfrm>
          <a:prstGeom prst="line">
            <a:avLst/>
          </a:prstGeom>
          <a:ln cap="rnd" w="9525">
            <a:solidFill>
              <a:srgbClr val="34363B">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34363B"/>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34363B"/>
                </a:solidFill>
                <a:latin typeface="TT Smalls"/>
              </a:rPr>
              <a:t>Evaluation Result</a:t>
            </a:r>
          </a:p>
        </p:txBody>
      </p:sp>
      <p:sp>
        <p:nvSpPr>
          <p:cNvPr name="TextBox 8" id="8"/>
          <p:cNvSpPr txBox="true"/>
          <p:nvPr/>
        </p:nvSpPr>
        <p:spPr>
          <a:xfrm rot="0">
            <a:off x="8627175" y="9305911"/>
            <a:ext cx="1033648" cy="749652"/>
          </a:xfrm>
          <a:prstGeom prst="rect">
            <a:avLst/>
          </a:prstGeom>
        </p:spPr>
        <p:txBody>
          <a:bodyPr anchor="t" rtlCol="false" tIns="0" lIns="0" bIns="0" rIns="0">
            <a:spAutoFit/>
          </a:bodyPr>
          <a:lstStyle/>
          <a:p>
            <a:pPr algn="r">
              <a:lnSpc>
                <a:spcPts val="5040"/>
              </a:lnSpc>
            </a:pPr>
            <a:r>
              <a:rPr lang="en-US" sz="4200" spc="97">
                <a:solidFill>
                  <a:srgbClr val="FCFCFC"/>
                </a:solidFill>
                <a:latin typeface="TT Smalls"/>
              </a:rPr>
              <a:t>22</a:t>
            </a:r>
          </a:p>
        </p:txBody>
      </p:sp>
      <p:sp>
        <p:nvSpPr>
          <p:cNvPr name="TextBox 9" id="9"/>
          <p:cNvSpPr txBox="true"/>
          <p:nvPr/>
        </p:nvSpPr>
        <p:spPr>
          <a:xfrm rot="0">
            <a:off x="2157031" y="3010164"/>
            <a:ext cx="9293701" cy="443161"/>
          </a:xfrm>
          <a:prstGeom prst="rect">
            <a:avLst/>
          </a:prstGeom>
        </p:spPr>
        <p:txBody>
          <a:bodyPr anchor="t" rtlCol="false" tIns="0" lIns="0" bIns="0" rIns="0">
            <a:spAutoFit/>
          </a:bodyPr>
          <a:lstStyle/>
          <a:p>
            <a:pPr>
              <a:lnSpc>
                <a:spcPts val="3055"/>
              </a:lnSpc>
              <a:spcBef>
                <a:spcPct val="0"/>
              </a:spcBef>
            </a:pPr>
            <a:r>
              <a:rPr lang="en-US" sz="2828" spc="65">
                <a:solidFill>
                  <a:srgbClr val="000000"/>
                </a:solidFill>
                <a:latin typeface="TT Smalls"/>
              </a:rPr>
              <a:t>Comparisons of the model   IU X-RAY with NLG metrics .</a:t>
            </a:r>
          </a:p>
        </p:txBody>
      </p:sp>
      <p:grpSp>
        <p:nvGrpSpPr>
          <p:cNvPr name="Group 10" id="10"/>
          <p:cNvGrpSpPr/>
          <p:nvPr/>
        </p:nvGrpSpPr>
        <p:grpSpPr>
          <a:xfrm rot="0">
            <a:off x="516823" y="1882634"/>
            <a:ext cx="18288000" cy="1146580"/>
            <a:chOff x="0" y="0"/>
            <a:chExt cx="24384000" cy="1528774"/>
          </a:xfrm>
        </p:grpSpPr>
        <p:sp>
          <p:nvSpPr>
            <p:cNvPr name="Freeform 11" id="11"/>
            <p:cNvSpPr/>
            <p:nvPr/>
          </p:nvSpPr>
          <p:spPr>
            <a:xfrm flipH="false" flipV="false" rot="0">
              <a:off x="0" y="0"/>
              <a:ext cx="24384000" cy="1528762"/>
            </a:xfrm>
            <a:custGeom>
              <a:avLst/>
              <a:gdLst/>
              <a:ahLst/>
              <a:cxnLst/>
              <a:rect r="r" b="b" t="t" l="l"/>
              <a:pathLst>
                <a:path h="1528762" w="24384000">
                  <a:moveTo>
                    <a:pt x="0" y="0"/>
                  </a:moveTo>
                  <a:lnTo>
                    <a:pt x="24384000" y="0"/>
                  </a:lnTo>
                  <a:lnTo>
                    <a:pt x="24384000" y="1528762"/>
                  </a:lnTo>
                  <a:lnTo>
                    <a:pt x="0" y="1528762"/>
                  </a:lnTo>
                  <a:close/>
                </a:path>
              </a:pathLst>
            </a:custGeom>
            <a:solidFill>
              <a:srgbClr val="FFFFFF"/>
            </a:solidFill>
          </p:spPr>
        </p:sp>
      </p:grpSp>
      <p:sp>
        <p:nvSpPr>
          <p:cNvPr name="AutoShape 12" id="12"/>
          <p:cNvSpPr/>
          <p:nvPr/>
        </p:nvSpPr>
        <p:spPr>
          <a:xfrm rot="11323">
            <a:off x="2309392" y="2913507"/>
            <a:ext cx="14458986" cy="0"/>
          </a:xfrm>
          <a:prstGeom prst="line">
            <a:avLst/>
          </a:prstGeom>
          <a:ln cap="rnd" w="28575">
            <a:solidFill>
              <a:srgbClr val="B71E42"/>
            </a:solidFill>
            <a:prstDash val="solid"/>
            <a:headEnd type="none" len="sm" w="sm"/>
            <a:tailEnd type="none" len="sm" w="sm"/>
          </a:ln>
        </p:spPr>
      </p:sp>
      <p:graphicFrame>
        <p:nvGraphicFramePr>
          <p:cNvPr name="Table 13" id="13"/>
          <p:cNvGraphicFramePr>
            <a:graphicFrameLocks noGrp="true"/>
          </p:cNvGraphicFramePr>
          <p:nvPr/>
        </p:nvGraphicFramePr>
        <p:xfrm>
          <a:off x="516823" y="3520000"/>
          <a:ext cx="17024324" cy="5548794"/>
        </p:xfrm>
        <a:graphic>
          <a:graphicData uri="http://schemas.openxmlformats.org/drawingml/2006/table">
            <a:tbl>
              <a:tblPr/>
              <a:tblGrid>
                <a:gridCol w="3443448"/>
                <a:gridCol w="2403456"/>
                <a:gridCol w="1389534"/>
                <a:gridCol w="2873399"/>
                <a:gridCol w="2122317"/>
                <a:gridCol w="2396085"/>
                <a:gridCol w="2396085"/>
              </a:tblGrid>
              <a:tr h="1324505">
                <a:tc>
                  <a:txBody>
                    <a:bodyPr anchor="t" rtlCol="false"/>
                    <a:lstStyle/>
                    <a:p>
                      <a:pPr algn="l">
                        <a:lnSpc>
                          <a:spcPts val="2700"/>
                        </a:lnSpc>
                        <a:defRPr/>
                      </a:pPr>
                      <a:r>
                        <a:rPr lang="en-US" sz="2250">
                          <a:solidFill>
                            <a:srgbClr val="000000"/>
                          </a:solidFill>
                          <a:latin typeface="Times New Roman"/>
                        </a:rPr>
                        <a:t>METHOD</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BLEU-1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BLEU-2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endParaRPr lang="en-US" sz="1100"/>
                    </a:p>
                    <a:p>
                      <a:pPr algn="l">
                        <a:lnSpc>
                          <a:spcPts val="2700"/>
                        </a:lnSpc>
                      </a:pPr>
                      <a:r>
                        <a:rPr lang="en-US" sz="2250">
                          <a:solidFill>
                            <a:srgbClr val="000000"/>
                          </a:solidFill>
                          <a:latin typeface="Times New Roman"/>
                        </a:rPr>
                        <a:t>BLEU-3</a:t>
                      </a:r>
                    </a:p>
                    <a:p>
                      <a:pPr algn="l">
                        <a:lnSpc>
                          <a:spcPts val="2700"/>
                        </a:lnSpc>
                      </a:pP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BLEU-4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METEOR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ROUGE-L</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2556007">
                <a:tc>
                  <a:txBody>
                    <a:bodyPr anchor="t" rtlCol="false"/>
                    <a:lstStyle/>
                    <a:p>
                      <a:pPr algn="l">
                        <a:lnSpc>
                          <a:spcPts val="3726"/>
                        </a:lnSpc>
                        <a:defRPr/>
                      </a:pPr>
                      <a:endParaRPr lang="en-US" sz="1100"/>
                    </a:p>
                    <a:p>
                      <a:pPr algn="l">
                        <a:lnSpc>
                          <a:spcPts val="3726"/>
                        </a:lnSpc>
                      </a:pPr>
                      <a:r>
                        <a:rPr lang="en-US" sz="2700" spc="62">
                          <a:solidFill>
                            <a:srgbClr val="222222"/>
                          </a:solidFill>
                          <a:latin typeface="TT Smalls"/>
                        </a:rPr>
                        <a:t>CNN(10 epoch)</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a:solidFill>
                            <a:srgbClr val="000000"/>
                          </a:solidFill>
                          <a:latin typeface="TT Smalls"/>
                        </a:rPr>
                        <a:t>0.39832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0.2515</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060"/>
                        </a:lnSpc>
                        <a:defRPr/>
                      </a:pPr>
                      <a:r>
                        <a:rPr lang="en-US" sz="2550">
                          <a:solidFill>
                            <a:srgbClr val="000000"/>
                          </a:solidFill>
                          <a:latin typeface="Times New Roman"/>
                        </a:rPr>
                        <a:t>0.180</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r>
                        <a:rPr lang="en-US" sz="2400">
                          <a:solidFill>
                            <a:srgbClr val="000000"/>
                          </a:solidFill>
                          <a:latin typeface="Times New Roman"/>
                        </a:rPr>
                        <a:t>0.1694</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endParaRPr lang="en-US" sz="1100"/>
                    </a:p>
                    <a:p>
                      <a:pPr algn="l">
                        <a:lnSpc>
                          <a:spcPts val="3240"/>
                        </a:lnSpc>
                      </a:pPr>
                      <a:r>
                        <a:rPr lang="en-US" sz="2700" spc="62">
                          <a:solidFill>
                            <a:srgbClr val="000000"/>
                          </a:solidFill>
                          <a:latin typeface="TT Smalls"/>
                        </a:rPr>
                        <a:t>0.1672</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r>
                        <a:rPr lang="en-US" sz="2400" spc="55">
                          <a:solidFill>
                            <a:srgbClr val="000000"/>
                          </a:solidFill>
                          <a:latin typeface="TT Smalls"/>
                        </a:rPr>
                        <a:t>0.3371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1668282">
                <a:tc>
                  <a:txBody>
                    <a:bodyPr anchor="t" rtlCol="false"/>
                    <a:lstStyle/>
                    <a:p>
                      <a:pPr algn="l">
                        <a:lnSpc>
                          <a:spcPts val="4014"/>
                        </a:lnSpc>
                        <a:defRPr/>
                      </a:pPr>
                      <a:r>
                        <a:rPr lang="en-US" sz="2700" spc="62">
                          <a:solidFill>
                            <a:srgbClr val="000000"/>
                          </a:solidFill>
                          <a:latin typeface="TT Smalls"/>
                        </a:rPr>
                        <a:t>ViT(4 epoch)</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spc="52">
                          <a:solidFill>
                            <a:srgbClr val="000000"/>
                          </a:solidFill>
                          <a:latin typeface="TT Smalls"/>
                        </a:rPr>
                        <a:t>0.3929</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0.2457</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0.175</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spc="62">
                          <a:solidFill>
                            <a:srgbClr val="000000"/>
                          </a:solidFill>
                          <a:latin typeface="TT Smalls"/>
                        </a:rPr>
                        <a:t>0.1490</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0.17265</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0.3757</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69000"/>
            </a:blip>
            <a:stretch>
              <a:fillRect l="0" t="-1538" r="0" b="1537"/>
            </a:stretch>
          </a:blipFill>
          <a:ln w="952500" cap="sq">
            <a:solidFill>
              <a:srgbClr val="1EB7A5">
                <a:alpha val="68627"/>
              </a:srgbClr>
            </a:solidFill>
            <a:prstDash val="solid"/>
            <a:miter/>
          </a:ln>
        </p:spPr>
      </p:sp>
      <p:sp>
        <p:nvSpPr>
          <p:cNvPr name="AutoShape 5" id="5"/>
          <p:cNvSpPr/>
          <p:nvPr/>
        </p:nvSpPr>
        <p:spPr>
          <a:xfrm rot="3577">
            <a:off x="-9530" y="9192620"/>
            <a:ext cx="18307060" cy="0"/>
          </a:xfrm>
          <a:prstGeom prst="line">
            <a:avLst/>
          </a:prstGeom>
          <a:ln cap="rnd" w="9525">
            <a:solidFill>
              <a:srgbClr val="1EB7A5">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Conclusion</a:t>
            </a:r>
          </a:p>
        </p:txBody>
      </p:sp>
      <p:sp>
        <p:nvSpPr>
          <p:cNvPr name="TextBox 8" id="8"/>
          <p:cNvSpPr txBox="true"/>
          <p:nvPr/>
        </p:nvSpPr>
        <p:spPr>
          <a:xfrm rot="0">
            <a:off x="2268808" y="2935968"/>
            <a:ext cx="15272221" cy="618109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In this study, I analyzed the performance of ARRG models by focusing on changes in the visual extractor, specifically transitioning from traditional CNN to ViT (Vision Transformer), using the IU X-ray dataset exclusively.</a:t>
            </a:r>
          </a:p>
          <a:p>
            <a:pPr algn="l" marL="542925" indent="-271462" lvl="1">
              <a:lnSpc>
                <a:spcPts val="4320"/>
              </a:lnSpc>
              <a:buFont typeface="Arial"/>
              <a:buChar char="•"/>
            </a:pPr>
            <a:r>
              <a:rPr lang="en-US" sz="3000" spc="69">
                <a:solidFill>
                  <a:srgbClr val="000000"/>
                </a:solidFill>
                <a:latin typeface="TT Smalls"/>
              </a:rPr>
              <a:t>Rather than multiple datasets, the analysis concentrated solely on the IU X-ray dataset, providing a more focused examination.</a:t>
            </a:r>
          </a:p>
          <a:p>
            <a:pPr algn="l" marL="542925" indent="-271462" lvl="1">
              <a:lnSpc>
                <a:spcPts val="4320"/>
              </a:lnSpc>
              <a:buFont typeface="Arial"/>
              <a:buChar char="•"/>
            </a:pPr>
            <a:r>
              <a:rPr lang="en-US" sz="3000" spc="69">
                <a:solidFill>
                  <a:srgbClr val="000000"/>
                </a:solidFill>
                <a:latin typeface="TT Smalls"/>
              </a:rPr>
              <a:t>The review included an in-depth exploration of the frameworks, network architectures, and techniques employed in ARRG models, emphasizing the shift to ViT as the visual extractor.</a:t>
            </a:r>
          </a:p>
          <a:p>
            <a:pPr algn="l" marL="542925" indent="-271462" lvl="1">
              <a:lnSpc>
                <a:spcPts val="4320"/>
              </a:lnSpc>
              <a:buFont typeface="Arial"/>
              <a:buChar char="•"/>
            </a:pPr>
            <a:r>
              <a:rPr lang="en-US" sz="3000" spc="69">
                <a:solidFill>
                  <a:srgbClr val="000000"/>
                </a:solidFill>
                <a:latin typeface="TT Smalls"/>
              </a:rPr>
              <a:t>The study concluded with a discussion on current challenges and future research directions, highlighting the potential of ViT-based ARRG models while acknowledging the need for further refinement to achieve radiologist-level report quality.</a:t>
            </a:r>
          </a:p>
        </p:txBody>
      </p:sp>
      <p:sp>
        <p:nvSpPr>
          <p:cNvPr name="TextBox 9" id="9"/>
          <p:cNvSpPr txBox="true"/>
          <p:nvPr/>
        </p:nvSpPr>
        <p:spPr>
          <a:xfrm rot="0">
            <a:off x="8627175" y="9295685"/>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23</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30000"/>
            </a:blip>
            <a:stretch>
              <a:fillRect l="0" t="-1538" r="0" b="1537"/>
            </a:stretch>
          </a:blipFill>
          <a:ln w="952500" cap="sq">
            <a:solidFill>
              <a:srgbClr val="1EB7A5">
                <a:alpha val="29804"/>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8627175" y="9491628"/>
            <a:ext cx="1033648" cy="750285"/>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24</a:t>
            </a:r>
          </a:p>
        </p:txBody>
      </p:sp>
      <p:sp>
        <p:nvSpPr>
          <p:cNvPr name="TextBox 8" id="8"/>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References</a:t>
            </a:r>
          </a:p>
        </p:txBody>
      </p:sp>
      <p:sp>
        <p:nvSpPr>
          <p:cNvPr name="TextBox 9" id="9"/>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Alfarghaly, O., Khaled, R., Elkorany, A., Helal, M., Fahmy, A., 2021. Automated radiology report generation using conditioned transformers. Inform. Med. Unlocked 24, 100557.</a:t>
            </a:r>
          </a:p>
          <a:p>
            <a:pPr algn="l" marL="542925" indent="-271462" lvl="1">
              <a:lnSpc>
                <a:spcPts val="4320"/>
              </a:lnSpc>
              <a:buFont typeface="Arial"/>
              <a:buChar char="•"/>
            </a:pPr>
            <a:r>
              <a:rPr lang="en-US" sz="3000" spc="69">
                <a:solidFill>
                  <a:srgbClr val="000000"/>
                </a:solidFill>
                <a:latin typeface="TT Smalls"/>
              </a:rPr>
              <a:t>Banerjee, S., Lavie, A., 2005. METEOR: An automatic metric for MT evaluation with improved correlation with human judgments. In: Proceedings of the ACL Workshop on Intrinsic and Extrinsic Evaluation Measures for Machine Translation and/Or Summarization. pp. 65–72.</a:t>
            </a:r>
          </a:p>
          <a:p>
            <a:pPr algn="l" marL="542925" indent="-271462" lvl="1">
              <a:lnSpc>
                <a:spcPts val="4320"/>
              </a:lnSpc>
              <a:buFont typeface="Arial"/>
              <a:buChar char="•"/>
            </a:pPr>
            <a:r>
              <a:rPr lang="en-US" sz="3000" spc="69">
                <a:solidFill>
                  <a:srgbClr val="000000"/>
                </a:solidFill>
                <a:latin typeface="TT Smalls"/>
              </a:rPr>
              <a:t>Chen, X., Fang, H., Lin, T.-Y., Vedantam, R., Gupta, S., Dollár, P., Zitnick, C.L., 2015. Microsoft coco captions: Data collection and evaluation server. arXiv preprint arXiv:1504.00325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52500"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Introduction</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Medical imaging technology has been widely used in various diagnosis and treatment scenario</a:t>
            </a:r>
          </a:p>
          <a:p>
            <a:pPr algn="l" marL="542925" indent="-271462" lvl="1">
              <a:lnSpc>
                <a:spcPts val="4320"/>
              </a:lnSpc>
              <a:buFont typeface="Arial"/>
              <a:buChar char="•"/>
            </a:pPr>
            <a:r>
              <a:rPr lang="en-US" sz="3000" spc="69">
                <a:solidFill>
                  <a:srgbClr val="000000"/>
                </a:solidFill>
                <a:latin typeface="TT Smalls"/>
              </a:rPr>
              <a:t>Medical professionals use X-Rays to detect anomalies </a:t>
            </a:r>
          </a:p>
          <a:p>
            <a:pPr algn="l" marL="542925" indent="-271462" lvl="1">
              <a:lnSpc>
                <a:spcPts val="4320"/>
              </a:lnSpc>
              <a:buFont typeface="Arial"/>
              <a:buChar char="•"/>
            </a:pPr>
            <a:r>
              <a:rPr lang="en-US" sz="3000" spc="69">
                <a:solidFill>
                  <a:srgbClr val="000000"/>
                </a:solidFill>
                <a:latin typeface="TT Smalls"/>
              </a:rPr>
              <a:t>Automated  radiology report generation solution can be used as a supportive tool to lower the burden on radiologists</a:t>
            </a:r>
          </a:p>
          <a:p>
            <a:pPr algn="l" marL="542925" indent="-271462" lvl="1">
              <a:lnSpc>
                <a:spcPts val="4320"/>
              </a:lnSpc>
            </a:pPr>
          </a:p>
          <a:p>
            <a:pPr algn="l" marL="542925" indent="-271462" lvl="1">
              <a:lnSpc>
                <a:spcPts val="4320"/>
              </a:lnSpc>
            </a:pPr>
          </a:p>
        </p:txBody>
      </p:sp>
      <p:sp>
        <p:nvSpPr>
          <p:cNvPr name="Freeform 9" id="9" descr="A screenshot of a medical report  Description automatically generated"/>
          <p:cNvSpPr/>
          <p:nvPr/>
        </p:nvSpPr>
        <p:spPr>
          <a:xfrm flipH="false" flipV="false" rot="0">
            <a:off x="3696270" y="6839414"/>
            <a:ext cx="1829563" cy="1685352"/>
          </a:xfrm>
          <a:custGeom>
            <a:avLst/>
            <a:gdLst/>
            <a:ahLst/>
            <a:cxnLst/>
            <a:rect r="r" b="b" t="t" l="l"/>
            <a:pathLst>
              <a:path h="1685352" w="1829563">
                <a:moveTo>
                  <a:pt x="0" y="0"/>
                </a:moveTo>
                <a:lnTo>
                  <a:pt x="1829564" y="0"/>
                </a:lnTo>
                <a:lnTo>
                  <a:pt x="1829564" y="1685352"/>
                </a:lnTo>
                <a:lnTo>
                  <a:pt x="0" y="1685352"/>
                </a:lnTo>
                <a:lnTo>
                  <a:pt x="0" y="0"/>
                </a:lnTo>
                <a:close/>
              </a:path>
            </a:pathLst>
          </a:custGeom>
          <a:blipFill>
            <a:blip r:embed="rId3"/>
            <a:stretch>
              <a:fillRect l="-25371" t="-232781" r="-280835" b="-50935"/>
            </a:stretch>
          </a:blipFill>
        </p:spPr>
      </p:sp>
      <p:grpSp>
        <p:nvGrpSpPr>
          <p:cNvPr name="Group 10" id="10"/>
          <p:cNvGrpSpPr/>
          <p:nvPr/>
        </p:nvGrpSpPr>
        <p:grpSpPr>
          <a:xfrm rot="0">
            <a:off x="6126280" y="7412086"/>
            <a:ext cx="761232" cy="540006"/>
            <a:chOff x="0" y="0"/>
            <a:chExt cx="1014976" cy="720008"/>
          </a:xfrm>
        </p:grpSpPr>
        <p:sp>
          <p:nvSpPr>
            <p:cNvPr name="Freeform 11" id="11"/>
            <p:cNvSpPr/>
            <p:nvPr/>
          </p:nvSpPr>
          <p:spPr>
            <a:xfrm flipH="false" flipV="false" rot="0">
              <a:off x="15875" y="15875"/>
              <a:ext cx="983234" cy="688340"/>
            </a:xfrm>
            <a:custGeom>
              <a:avLst/>
              <a:gdLst/>
              <a:ahLst/>
              <a:cxnLst/>
              <a:rect r="r" b="b" t="t" l="l"/>
              <a:pathLst>
                <a:path h="688340" w="983234">
                  <a:moveTo>
                    <a:pt x="0" y="172085"/>
                  </a:moveTo>
                  <a:lnTo>
                    <a:pt x="634492" y="172085"/>
                  </a:lnTo>
                  <a:lnTo>
                    <a:pt x="634492" y="0"/>
                  </a:lnTo>
                  <a:lnTo>
                    <a:pt x="983234" y="344170"/>
                  </a:lnTo>
                  <a:lnTo>
                    <a:pt x="634492" y="688340"/>
                  </a:lnTo>
                  <a:lnTo>
                    <a:pt x="634492" y="516255"/>
                  </a:lnTo>
                  <a:lnTo>
                    <a:pt x="0" y="516255"/>
                  </a:lnTo>
                  <a:close/>
                </a:path>
              </a:pathLst>
            </a:custGeom>
            <a:solidFill>
              <a:srgbClr val="FFFFFF"/>
            </a:solidFill>
          </p:spPr>
        </p:sp>
        <p:sp>
          <p:nvSpPr>
            <p:cNvPr name="Freeform 12" id="12"/>
            <p:cNvSpPr/>
            <p:nvPr/>
          </p:nvSpPr>
          <p:spPr>
            <a:xfrm flipH="false" flipV="false" rot="0">
              <a:off x="0" y="-1143"/>
              <a:ext cx="1014984" cy="722376"/>
            </a:xfrm>
            <a:custGeom>
              <a:avLst/>
              <a:gdLst/>
              <a:ahLst/>
              <a:cxnLst/>
              <a:rect r="r" b="b" t="t" l="l"/>
              <a:pathLst>
                <a:path h="722376" w="1014984">
                  <a:moveTo>
                    <a:pt x="15875" y="173228"/>
                  </a:moveTo>
                  <a:lnTo>
                    <a:pt x="650367" y="173228"/>
                  </a:lnTo>
                  <a:lnTo>
                    <a:pt x="650367" y="189103"/>
                  </a:lnTo>
                  <a:lnTo>
                    <a:pt x="634492" y="189103"/>
                  </a:lnTo>
                  <a:lnTo>
                    <a:pt x="634492" y="17018"/>
                  </a:lnTo>
                  <a:cubicBezTo>
                    <a:pt x="634492" y="10668"/>
                    <a:pt x="638302" y="4826"/>
                    <a:pt x="644271" y="2413"/>
                  </a:cubicBezTo>
                  <a:cubicBezTo>
                    <a:pt x="650240" y="0"/>
                    <a:pt x="656971" y="1270"/>
                    <a:pt x="661543" y="5715"/>
                  </a:cubicBezTo>
                  <a:lnTo>
                    <a:pt x="1010285" y="349885"/>
                  </a:lnTo>
                  <a:cubicBezTo>
                    <a:pt x="1013333" y="352806"/>
                    <a:pt x="1014984" y="356997"/>
                    <a:pt x="1014984" y="361188"/>
                  </a:cubicBezTo>
                  <a:cubicBezTo>
                    <a:pt x="1014984" y="365379"/>
                    <a:pt x="1013333" y="369443"/>
                    <a:pt x="1010285" y="372491"/>
                  </a:cubicBezTo>
                  <a:lnTo>
                    <a:pt x="661543" y="716534"/>
                  </a:lnTo>
                  <a:cubicBezTo>
                    <a:pt x="656971" y="720979"/>
                    <a:pt x="650113" y="722376"/>
                    <a:pt x="644271" y="719836"/>
                  </a:cubicBezTo>
                  <a:cubicBezTo>
                    <a:pt x="638429" y="717296"/>
                    <a:pt x="634492" y="711581"/>
                    <a:pt x="634492" y="705231"/>
                  </a:cubicBezTo>
                  <a:lnTo>
                    <a:pt x="634492" y="533273"/>
                  </a:lnTo>
                  <a:lnTo>
                    <a:pt x="650367" y="533273"/>
                  </a:lnTo>
                  <a:lnTo>
                    <a:pt x="650367" y="549148"/>
                  </a:lnTo>
                  <a:lnTo>
                    <a:pt x="15875" y="549148"/>
                  </a:lnTo>
                  <a:cubicBezTo>
                    <a:pt x="7112" y="549148"/>
                    <a:pt x="0" y="542036"/>
                    <a:pt x="0" y="533273"/>
                  </a:cubicBezTo>
                  <a:lnTo>
                    <a:pt x="0" y="189103"/>
                  </a:lnTo>
                  <a:cubicBezTo>
                    <a:pt x="0" y="180340"/>
                    <a:pt x="7112" y="173228"/>
                    <a:pt x="15875" y="173228"/>
                  </a:cubicBezTo>
                  <a:moveTo>
                    <a:pt x="15875" y="204978"/>
                  </a:moveTo>
                  <a:lnTo>
                    <a:pt x="15875" y="189103"/>
                  </a:lnTo>
                  <a:lnTo>
                    <a:pt x="31750" y="189103"/>
                  </a:lnTo>
                  <a:lnTo>
                    <a:pt x="31750" y="533273"/>
                  </a:lnTo>
                  <a:lnTo>
                    <a:pt x="15875" y="533273"/>
                  </a:lnTo>
                  <a:lnTo>
                    <a:pt x="15875" y="517398"/>
                  </a:lnTo>
                  <a:lnTo>
                    <a:pt x="650367" y="517398"/>
                  </a:lnTo>
                  <a:cubicBezTo>
                    <a:pt x="659130" y="517398"/>
                    <a:pt x="666242" y="524510"/>
                    <a:pt x="666242" y="533273"/>
                  </a:cubicBezTo>
                  <a:lnTo>
                    <a:pt x="666242" y="705231"/>
                  </a:lnTo>
                  <a:lnTo>
                    <a:pt x="650367" y="705231"/>
                  </a:lnTo>
                  <a:lnTo>
                    <a:pt x="639191" y="693928"/>
                  </a:lnTo>
                  <a:lnTo>
                    <a:pt x="987933" y="349758"/>
                  </a:lnTo>
                  <a:lnTo>
                    <a:pt x="999109" y="361061"/>
                  </a:lnTo>
                  <a:lnTo>
                    <a:pt x="987933" y="372364"/>
                  </a:lnTo>
                  <a:lnTo>
                    <a:pt x="639191" y="28321"/>
                  </a:lnTo>
                  <a:lnTo>
                    <a:pt x="650367" y="17018"/>
                  </a:lnTo>
                  <a:lnTo>
                    <a:pt x="666242" y="17018"/>
                  </a:lnTo>
                  <a:lnTo>
                    <a:pt x="666242" y="189103"/>
                  </a:lnTo>
                  <a:cubicBezTo>
                    <a:pt x="666242" y="197866"/>
                    <a:pt x="659130" y="204978"/>
                    <a:pt x="650367" y="204978"/>
                  </a:cubicBezTo>
                  <a:lnTo>
                    <a:pt x="15875" y="204978"/>
                  </a:lnTo>
                  <a:close/>
                </a:path>
              </a:pathLst>
            </a:custGeom>
            <a:solidFill>
              <a:srgbClr val="6892A0"/>
            </a:solidFill>
          </p:spPr>
        </p:sp>
      </p:grpSp>
      <p:grpSp>
        <p:nvGrpSpPr>
          <p:cNvPr name="Group 13" id="13"/>
          <p:cNvGrpSpPr/>
          <p:nvPr/>
        </p:nvGrpSpPr>
        <p:grpSpPr>
          <a:xfrm rot="0">
            <a:off x="7248865" y="7018340"/>
            <a:ext cx="5078964" cy="1408807"/>
            <a:chOff x="0" y="0"/>
            <a:chExt cx="6771952" cy="1878410"/>
          </a:xfrm>
        </p:grpSpPr>
        <p:sp>
          <p:nvSpPr>
            <p:cNvPr name="Freeform 14" id="14"/>
            <p:cNvSpPr/>
            <p:nvPr/>
          </p:nvSpPr>
          <p:spPr>
            <a:xfrm flipH="false" flipV="false" rot="0">
              <a:off x="0" y="0"/>
              <a:ext cx="6771894" cy="1878457"/>
            </a:xfrm>
            <a:custGeom>
              <a:avLst/>
              <a:gdLst/>
              <a:ahLst/>
              <a:cxnLst/>
              <a:rect r="r" b="b" t="t" l="l"/>
              <a:pathLst>
                <a:path h="1878457" w="6771894">
                  <a:moveTo>
                    <a:pt x="15875" y="0"/>
                  </a:moveTo>
                  <a:lnTo>
                    <a:pt x="6756019" y="0"/>
                  </a:lnTo>
                  <a:cubicBezTo>
                    <a:pt x="6764782" y="0"/>
                    <a:pt x="6771894" y="7112"/>
                    <a:pt x="6771894" y="15875"/>
                  </a:cubicBezTo>
                  <a:lnTo>
                    <a:pt x="6771894" y="1862582"/>
                  </a:lnTo>
                  <a:cubicBezTo>
                    <a:pt x="6771894" y="1871345"/>
                    <a:pt x="6764782" y="1878457"/>
                    <a:pt x="6756019" y="1878457"/>
                  </a:cubicBezTo>
                  <a:lnTo>
                    <a:pt x="15875" y="1878457"/>
                  </a:lnTo>
                  <a:cubicBezTo>
                    <a:pt x="7112" y="1878457"/>
                    <a:pt x="0" y="1871345"/>
                    <a:pt x="0" y="1862582"/>
                  </a:cubicBezTo>
                  <a:lnTo>
                    <a:pt x="0" y="15875"/>
                  </a:lnTo>
                  <a:cubicBezTo>
                    <a:pt x="0" y="7112"/>
                    <a:pt x="7112" y="0"/>
                    <a:pt x="15875" y="0"/>
                  </a:cubicBezTo>
                  <a:moveTo>
                    <a:pt x="15875" y="31750"/>
                  </a:moveTo>
                  <a:lnTo>
                    <a:pt x="15875" y="15875"/>
                  </a:lnTo>
                  <a:lnTo>
                    <a:pt x="31750" y="15875"/>
                  </a:lnTo>
                  <a:lnTo>
                    <a:pt x="31750" y="1862582"/>
                  </a:lnTo>
                  <a:lnTo>
                    <a:pt x="15875" y="1862582"/>
                  </a:lnTo>
                  <a:lnTo>
                    <a:pt x="15875" y="1846707"/>
                  </a:lnTo>
                  <a:lnTo>
                    <a:pt x="6756019" y="1846707"/>
                  </a:lnTo>
                  <a:lnTo>
                    <a:pt x="6756019" y="1862582"/>
                  </a:lnTo>
                  <a:lnTo>
                    <a:pt x="6740144" y="1862582"/>
                  </a:lnTo>
                  <a:lnTo>
                    <a:pt x="6740144" y="15875"/>
                  </a:lnTo>
                  <a:lnTo>
                    <a:pt x="6756019" y="15875"/>
                  </a:lnTo>
                  <a:lnTo>
                    <a:pt x="6756019" y="31750"/>
                  </a:lnTo>
                  <a:lnTo>
                    <a:pt x="15875" y="31750"/>
                  </a:lnTo>
                  <a:close/>
                </a:path>
              </a:pathLst>
            </a:custGeom>
            <a:solidFill>
              <a:srgbClr val="4B0616"/>
            </a:solidFill>
          </p:spPr>
        </p:sp>
      </p:grpSp>
      <p:sp>
        <p:nvSpPr>
          <p:cNvPr name="TextBox 15" id="15"/>
          <p:cNvSpPr txBox="true"/>
          <p:nvPr/>
        </p:nvSpPr>
        <p:spPr>
          <a:xfrm rot="0">
            <a:off x="7417526" y="7093684"/>
            <a:ext cx="4959856" cy="1303080"/>
          </a:xfrm>
          <a:prstGeom prst="rect">
            <a:avLst/>
          </a:prstGeom>
        </p:spPr>
        <p:txBody>
          <a:bodyPr anchor="t" rtlCol="false" tIns="0" lIns="0" bIns="0" rIns="0">
            <a:spAutoFit/>
          </a:bodyPr>
          <a:lstStyle/>
          <a:p>
            <a:pPr algn="just">
              <a:lnSpc>
                <a:spcPts val="1620"/>
              </a:lnSpc>
            </a:pPr>
            <a:r>
              <a:rPr lang="en-US" sz="1350">
                <a:solidFill>
                  <a:srgbClr val="000000"/>
                </a:solidFill>
                <a:latin typeface="Roboto"/>
              </a:rPr>
              <a:t>Pa and lateral views of the chest. The aortic knob I is calcified. Apart from minimal atelectasis in the lung bases the lungs are clear without focal | consolidation. There is no pulmonary edema. Heart size is normal. Mediastinal and hilar contours are unremarkable. No pleural effusion or pneumothorax is seen. The aortic knob is calcified.</a:t>
            </a:r>
          </a:p>
        </p:txBody>
      </p:sp>
      <p:sp>
        <p:nvSpPr>
          <p:cNvPr name="TextBox 16" id="16"/>
          <p:cNvSpPr txBox="true"/>
          <p:nvPr/>
        </p:nvSpPr>
        <p:spPr>
          <a:xfrm rot="0">
            <a:off x="8627175" y="9348577"/>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3</a:t>
            </a:r>
          </a:p>
        </p:txBody>
      </p:sp>
      <p:sp>
        <p:nvSpPr>
          <p:cNvPr name="TextBox 17" id="17"/>
          <p:cNvSpPr txBox="true"/>
          <p:nvPr/>
        </p:nvSpPr>
        <p:spPr>
          <a:xfrm rot="0">
            <a:off x="7797111" y="8699703"/>
            <a:ext cx="1188720" cy="339075"/>
          </a:xfrm>
          <a:prstGeom prst="rect">
            <a:avLst/>
          </a:prstGeom>
        </p:spPr>
        <p:txBody>
          <a:bodyPr anchor="t" rtlCol="false" tIns="0" lIns="0" bIns="0" rIns="0">
            <a:spAutoFit/>
          </a:bodyPr>
          <a:lstStyle/>
          <a:p>
            <a:pPr algn="l">
              <a:lnSpc>
                <a:spcPts val="1980"/>
              </a:lnSpc>
            </a:pPr>
            <a:r>
              <a:rPr lang="en-US" sz="1650" spc="38">
                <a:solidFill>
                  <a:srgbClr val="000000"/>
                </a:solidFill>
                <a:latin typeface="TT Smalls Bold"/>
              </a:rPr>
              <a:t>Fig.1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52500"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Motivation</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Diagnosing using  x-rays (Eg: CXRs) needs expert knowledge and can be time-consuming.</a:t>
            </a:r>
          </a:p>
          <a:p>
            <a:pPr algn="l" marL="542925" indent="-271462" lvl="1">
              <a:lnSpc>
                <a:spcPts val="4320"/>
              </a:lnSpc>
              <a:buFont typeface="Arial"/>
              <a:buChar char="•"/>
            </a:pPr>
            <a:r>
              <a:rPr lang="en-US" sz="3000" spc="69">
                <a:solidFill>
                  <a:srgbClr val="000000"/>
                </a:solidFill>
                <a:latin typeface="TT Smalls"/>
              </a:rPr>
              <a:t>Composing an accurate and comprehensive medical report is a skillful job that requires sufficient medical knowledge and extensive diagnostic experience</a:t>
            </a:r>
          </a:p>
          <a:p>
            <a:pPr algn="l" marL="542925" indent="-271462" lvl="1">
              <a:lnSpc>
                <a:spcPts val="4320"/>
              </a:lnSpc>
              <a:buFont typeface="Arial"/>
              <a:buChar char="•"/>
            </a:pPr>
            <a:r>
              <a:rPr lang="en-US" sz="3000" spc="69">
                <a:solidFill>
                  <a:srgbClr val="000000"/>
                </a:solidFill>
                <a:latin typeface="TT Smalls"/>
              </a:rPr>
              <a:t>Writing reports takes up a lot of the energy of the physicians (about 10 min or more on average) (Yang et al., 2022)</a:t>
            </a:r>
          </a:p>
        </p:txBody>
      </p:sp>
      <p:sp>
        <p:nvSpPr>
          <p:cNvPr name="TextBox 9" id="9"/>
          <p:cNvSpPr txBox="true"/>
          <p:nvPr/>
        </p:nvSpPr>
        <p:spPr>
          <a:xfrm rot="0">
            <a:off x="8453302" y="9322740"/>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6000"/>
            </a:blip>
            <a:stretch>
              <a:fillRect l="0" t="-1538" r="0" b="1537"/>
            </a:stretch>
          </a:blipFill>
          <a:ln w="952500" cap="sq">
            <a:solidFill>
              <a:srgbClr val="1EB7A5">
                <a:alpha val="25882"/>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Challenges</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Image Understanding and Interpretation</a:t>
            </a:r>
          </a:p>
          <a:p>
            <a:pPr algn="l" marL="542925" indent="-271462" lvl="1">
              <a:lnSpc>
                <a:spcPts val="4320"/>
              </a:lnSpc>
              <a:buFont typeface="Arial"/>
              <a:buChar char="•"/>
            </a:pPr>
            <a:r>
              <a:rPr lang="en-US" sz="3000" spc="69">
                <a:solidFill>
                  <a:srgbClr val="000000"/>
                </a:solidFill>
                <a:latin typeface="TT Smalls"/>
              </a:rPr>
              <a:t>Clinical Context and Knowledge</a:t>
            </a:r>
          </a:p>
          <a:p>
            <a:pPr algn="l" marL="542925" indent="-271462" lvl="1">
              <a:lnSpc>
                <a:spcPts val="4320"/>
              </a:lnSpc>
              <a:buFont typeface="Arial"/>
              <a:buChar char="•"/>
            </a:pPr>
            <a:r>
              <a:rPr lang="en-US" sz="3000" spc="69">
                <a:solidFill>
                  <a:srgbClr val="000000"/>
                </a:solidFill>
                <a:latin typeface="TT Smalls"/>
              </a:rPr>
              <a:t>Natural Language Processing (NLP)</a:t>
            </a:r>
          </a:p>
          <a:p>
            <a:pPr algn="l" marL="542925" indent="-271462" lvl="1">
              <a:lnSpc>
                <a:spcPts val="4320"/>
              </a:lnSpc>
              <a:buFont typeface="Arial"/>
              <a:buChar char="•"/>
            </a:pPr>
            <a:r>
              <a:rPr lang="en-US" sz="3000" spc="69">
                <a:solidFill>
                  <a:srgbClr val="000000"/>
                </a:solidFill>
                <a:latin typeface="TT Smalls"/>
              </a:rPr>
              <a:t>Data Privacy and Security</a:t>
            </a:r>
          </a:p>
        </p:txBody>
      </p:sp>
      <p:sp>
        <p:nvSpPr>
          <p:cNvPr name="TextBox 9" id="9"/>
          <p:cNvSpPr txBox="true"/>
          <p:nvPr/>
        </p:nvSpPr>
        <p:spPr>
          <a:xfrm rot="0">
            <a:off x="8627175" y="9300969"/>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6000"/>
            </a:blip>
            <a:stretch>
              <a:fillRect l="0" t="-1538" r="0" b="1537"/>
            </a:stretch>
          </a:blipFill>
          <a:ln w="952500" cap="sq">
            <a:solidFill>
              <a:srgbClr val="1EB7A5">
                <a:alpha val="25882"/>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Literature Review</a:t>
            </a:r>
          </a:p>
        </p:txBody>
      </p:sp>
      <p:graphicFrame>
        <p:nvGraphicFramePr>
          <p:cNvPr name="Table 8" id="8"/>
          <p:cNvGraphicFramePr>
            <a:graphicFrameLocks noGrp="true"/>
          </p:cNvGraphicFramePr>
          <p:nvPr/>
        </p:nvGraphicFramePr>
        <p:xfrm>
          <a:off x="845425" y="3029214"/>
          <a:ext cx="17068800" cy="6319838"/>
        </p:xfrm>
        <a:graphic>
          <a:graphicData uri="http://schemas.openxmlformats.org/drawingml/2006/table">
            <a:tbl>
              <a:tblPr/>
              <a:tblGrid>
                <a:gridCol w="4017949"/>
                <a:gridCol w="2804447"/>
                <a:gridCol w="1621362"/>
                <a:gridCol w="3352794"/>
                <a:gridCol w="2476402"/>
                <a:gridCol w="2795846"/>
              </a:tblGrid>
              <a:tr h="972283">
                <a:tc>
                  <a:txBody>
                    <a:bodyPr anchor="t" rtlCol="false"/>
                    <a:lstStyle/>
                    <a:p>
                      <a:pPr algn="l">
                        <a:lnSpc>
                          <a:spcPts val="2700"/>
                        </a:lnSpc>
                        <a:defRPr/>
                      </a:pPr>
                      <a:r>
                        <a:rPr lang="en-US" sz="2250">
                          <a:solidFill>
                            <a:srgbClr val="000000"/>
                          </a:solidFill>
                          <a:latin typeface="Times New Roman"/>
                        </a:rPr>
                        <a:t>TITLE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AUTHOR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YEAR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JOURNAL/CONFERENCE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DATASET</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METHOD</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2335385">
                <a:tc>
                  <a:txBody>
                    <a:bodyPr anchor="t" rtlCol="false"/>
                    <a:lstStyle/>
                    <a:p>
                      <a:pPr algn="l">
                        <a:lnSpc>
                          <a:spcPts val="3726"/>
                        </a:lnSpc>
                        <a:defRPr/>
                      </a:pPr>
                      <a:r>
                        <a:rPr lang="en-US" sz="2700" spc="62">
                          <a:solidFill>
                            <a:srgbClr val="000000"/>
                          </a:solidFill>
                          <a:latin typeface="TT Smalls"/>
                        </a:rPr>
                        <a:t>Automated radiology report generation using conditioned transformers</a:t>
                      </a:r>
                      <a:r>
                        <a:rPr lang="en-US" sz="2700" spc="62">
                          <a:solidFill>
                            <a:srgbClr val="222222"/>
                          </a:solidFill>
                          <a:latin typeface="TT Smalls"/>
                        </a:rPr>
                        <a:t> </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a:solidFill>
                            <a:srgbClr val="000000"/>
                          </a:solidFill>
                          <a:latin typeface="TT Smalls"/>
                        </a:rPr>
                        <a:t>Omar Alfarghaly, Rana Khaled,Abeer Elkorany, Maha Helal, Aly Fahmy</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2021</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060"/>
                        </a:lnSpc>
                        <a:defRPr/>
                      </a:pPr>
                      <a:r>
                        <a:rPr lang="en-US" sz="2550">
                          <a:solidFill>
                            <a:srgbClr val="000000"/>
                          </a:solidFill>
                          <a:latin typeface="Times New Roman"/>
                        </a:rPr>
                        <a:t>Informatics in Medicine Unlocked</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spc="62">
                          <a:solidFill>
                            <a:srgbClr val="000000"/>
                          </a:solidFill>
                          <a:latin typeface="TT Smalls"/>
                        </a:rPr>
                        <a:t>IU-XRay</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spc="62">
                          <a:solidFill>
                            <a:srgbClr val="000000"/>
                          </a:solidFill>
                          <a:latin typeface="TT Smalls"/>
                        </a:rPr>
                        <a:t>CDGPT2</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3012170">
                <a:tc>
                  <a:txBody>
                    <a:bodyPr anchor="t" rtlCol="false"/>
                    <a:lstStyle/>
                    <a:p>
                      <a:pPr algn="l">
                        <a:lnSpc>
                          <a:spcPts val="4014"/>
                        </a:lnSpc>
                        <a:defRPr/>
                      </a:pPr>
                      <a:r>
                        <a:rPr lang="en-US" sz="2700" spc="62">
                          <a:solidFill>
                            <a:srgbClr val="000000"/>
                          </a:solidFill>
                          <a:latin typeface="TT Smalls"/>
                        </a:rPr>
                        <a:t>Transformers in medical imaging: A survey</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spc="52">
                          <a:solidFill>
                            <a:srgbClr val="000000"/>
                          </a:solidFill>
                          <a:latin typeface="TT Smalls"/>
                        </a:rPr>
                        <a:t>Fahad Shamshad, Salman Khan , Syed Waqas Zamir, Muhammad Haris Khan, Munawar Hayat, Fahad Shahbaz Khan , Huazhu Fu</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2023</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endParaRPr lang="en-US" sz="1100"/>
                    </a:p>
                    <a:p>
                      <a:pPr algn="l">
                        <a:lnSpc>
                          <a:spcPts val="3240"/>
                        </a:lnSpc>
                      </a:pPr>
                      <a:r>
                        <a:rPr lang="en-US" sz="2700" spc="62">
                          <a:solidFill>
                            <a:srgbClr val="000000"/>
                          </a:solidFill>
                          <a:latin typeface="TT Smalls"/>
                        </a:rPr>
                        <a:t>Medical Image Analysis</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IU-XRay</a:t>
                      </a:r>
                      <a:endParaRPr lang="en-US" sz="1100"/>
                    </a:p>
                    <a:p>
                      <a:pPr algn="l">
                        <a:lnSpc>
                          <a:spcPts val="2700"/>
                        </a:lnSpc>
                      </a:pPr>
                      <a:r>
                        <a:rPr lang="en-US" sz="2250">
                          <a:solidFill>
                            <a:srgbClr val="000000"/>
                          </a:solidFill>
                          <a:latin typeface="Times New Roman"/>
                        </a:rPr>
                        <a:t>MIMIC-CXR</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CNN,ViT</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
        <p:nvSpPr>
          <p:cNvPr name="TextBox 9" id="9"/>
          <p:cNvSpPr txBox="true"/>
          <p:nvPr/>
        </p:nvSpPr>
        <p:spPr>
          <a:xfrm rot="0">
            <a:off x="8627175" y="9340259"/>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7000"/>
            </a:blip>
            <a:stretch>
              <a:fillRect l="0" t="-1538" r="0" b="1537"/>
            </a:stretch>
          </a:blipFill>
          <a:ln w="942975" cap="sq">
            <a:solidFill>
              <a:srgbClr val="1EB7A5">
                <a:alpha val="26667"/>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Cntd…</a:t>
            </a:r>
          </a:p>
        </p:txBody>
      </p:sp>
      <p:graphicFrame>
        <p:nvGraphicFramePr>
          <p:cNvPr name="Table 8" id="8"/>
          <p:cNvGraphicFramePr>
            <a:graphicFrameLocks noGrp="true"/>
          </p:cNvGraphicFramePr>
          <p:nvPr/>
        </p:nvGraphicFramePr>
        <p:xfrm>
          <a:off x="358727" y="3010781"/>
          <a:ext cx="17095928" cy="5738812"/>
        </p:xfrm>
        <a:graphic>
          <a:graphicData uri="http://schemas.openxmlformats.org/drawingml/2006/table">
            <a:tbl>
              <a:tblPr/>
              <a:tblGrid>
                <a:gridCol w="4024335"/>
                <a:gridCol w="2808904"/>
                <a:gridCol w="1623939"/>
                <a:gridCol w="3358123"/>
                <a:gridCol w="2480338"/>
                <a:gridCol w="2800289"/>
              </a:tblGrid>
              <a:tr h="1315542">
                <a:tc>
                  <a:txBody>
                    <a:bodyPr anchor="t" rtlCol="false"/>
                    <a:lstStyle/>
                    <a:p>
                      <a:pPr algn="l">
                        <a:lnSpc>
                          <a:spcPts val="2700"/>
                        </a:lnSpc>
                        <a:defRPr/>
                      </a:pPr>
                      <a:r>
                        <a:rPr lang="en-US" sz="2250">
                          <a:solidFill>
                            <a:srgbClr val="000000"/>
                          </a:solidFill>
                          <a:latin typeface="Times New Roman"/>
                        </a:rPr>
                        <a:t>TITLE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AUTHOR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YEAR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JOURNAL/CONFERENCE</a:t>
                      </a:r>
                      <a:endParaRPr lang="en-US" sz="1100"/>
                    </a:p>
                    <a:p>
                      <a:pPr algn="l">
                        <a:lnSpc>
                          <a:spcPts val="2700"/>
                        </a:lnSpc>
                      </a:pP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DATASET</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METHOD</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2097240">
                <a:tc>
                  <a:txBody>
                    <a:bodyPr anchor="t" rtlCol="false"/>
                    <a:lstStyle/>
                    <a:p>
                      <a:pPr algn="l">
                        <a:lnSpc>
                          <a:spcPts val="3726"/>
                        </a:lnSpc>
                        <a:defRPr/>
                      </a:pPr>
                      <a:endParaRPr lang="en-US" sz="1100"/>
                    </a:p>
                    <a:p>
                      <a:pPr algn="l">
                        <a:lnSpc>
                          <a:spcPts val="3726"/>
                        </a:lnSpc>
                      </a:pPr>
                      <a:r>
                        <a:rPr lang="en-US" sz="2700" spc="62">
                          <a:solidFill>
                            <a:srgbClr val="222222"/>
                          </a:solidFill>
                          <a:latin typeface="TT Smalls"/>
                        </a:rPr>
                        <a:t>Improving chest X-ray report generation by leveraging warm starting</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240"/>
                        </a:lnSpc>
                        <a:defRPr/>
                      </a:pPr>
                      <a:r>
                        <a:rPr lang="en-US" sz="2700">
                          <a:solidFill>
                            <a:srgbClr val="000000"/>
                          </a:solidFill>
                          <a:latin typeface="TT Smalls"/>
                        </a:rPr>
                        <a:t>Aaron Nicolson, Jason Dowling, Bevan Koopman</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2023</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3060"/>
                        </a:lnSpc>
                        <a:defRPr/>
                      </a:pPr>
                      <a:r>
                        <a:rPr lang="en-US" sz="2550">
                          <a:solidFill>
                            <a:srgbClr val="000000"/>
                          </a:solidFill>
                          <a:latin typeface="Times New Roman"/>
                        </a:rPr>
                        <a:t>Artificial Intelligence in Medicine</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r>
                        <a:rPr lang="en-US" sz="2400">
                          <a:solidFill>
                            <a:srgbClr val="000000"/>
                          </a:solidFill>
                          <a:latin typeface="Times New Roman"/>
                        </a:rPr>
                        <a:t>MIMIC-CXR</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879"/>
                        </a:lnSpc>
                        <a:defRPr/>
                      </a:pPr>
                      <a:endParaRPr lang="en-US" sz="1100"/>
                    </a:p>
                    <a:p>
                      <a:pPr algn="l">
                        <a:lnSpc>
                          <a:spcPts val="3240"/>
                        </a:lnSpc>
                      </a:pPr>
                      <a:r>
                        <a:rPr lang="en-US" sz="2700" spc="62">
                          <a:solidFill>
                            <a:srgbClr val="000000"/>
                          </a:solidFill>
                          <a:latin typeface="TT Smalls"/>
                        </a:rPr>
                        <a:t>CvT2DistilGPT2</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r h="2326030">
                <a:tc>
                  <a:txBody>
                    <a:bodyPr anchor="t" rtlCol="false"/>
                    <a:lstStyle/>
                    <a:p>
                      <a:pPr algn="l">
                        <a:lnSpc>
                          <a:spcPts val="4014"/>
                        </a:lnSpc>
                        <a:defRPr/>
                      </a:pPr>
                      <a:r>
                        <a:rPr lang="en-US" sz="2700" spc="62">
                          <a:solidFill>
                            <a:srgbClr val="000000"/>
                          </a:solidFill>
                          <a:latin typeface="TT Smalls"/>
                        </a:rPr>
                        <a:t>A scoping review on multimodal deep learning in biomedical images and texts</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spc="52">
                          <a:solidFill>
                            <a:srgbClr val="000000"/>
                          </a:solidFill>
                          <a:latin typeface="TT Smalls"/>
                        </a:rPr>
                        <a:t>Zhaoyi Sun, Mingquan Lin, Qingqing Zhu, Qianqian Xie, Fei Wang, Zhiyong Lu , Yifan Peng</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2023</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Journal of Biomedical Informatics</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IU-XRay</a:t>
                      </a:r>
                      <a:endParaRPr lang="en-US" sz="1100"/>
                    </a:p>
                    <a:p>
                      <a:pPr algn="l">
                        <a:lnSpc>
                          <a:spcPts val="2700"/>
                        </a:lnSpc>
                      </a:pPr>
                      <a:r>
                        <a:rPr lang="en-US" sz="2250">
                          <a:solidFill>
                            <a:srgbClr val="000000"/>
                          </a:solidFill>
                          <a:latin typeface="Times New Roman"/>
                        </a:rPr>
                        <a:t>MIMIC-CXR</a:t>
                      </a:r>
                    </a:p>
                    <a:p>
                      <a:pPr algn="l">
                        <a:lnSpc>
                          <a:spcPts val="3240"/>
                        </a:lnSpc>
                      </a:pPr>
                      <a:r>
                        <a:rPr lang="en-US" sz="2700" spc="62">
                          <a:solidFill>
                            <a:srgbClr val="000000"/>
                          </a:solidFill>
                          <a:latin typeface="TT Smalls"/>
                        </a:rPr>
                        <a:t>CheXpert</a:t>
                      </a:r>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c>
                  <a:txBody>
                    <a:bodyPr anchor="t" rtlCol="false"/>
                    <a:lstStyle/>
                    <a:p>
                      <a:pPr algn="l">
                        <a:lnSpc>
                          <a:spcPts val="2700"/>
                        </a:lnSpc>
                        <a:defRPr/>
                      </a:pPr>
                      <a:r>
                        <a:rPr lang="en-US" sz="2250">
                          <a:solidFill>
                            <a:srgbClr val="000000"/>
                          </a:solidFill>
                          <a:latin typeface="Times New Roman"/>
                        </a:rPr>
                        <a:t>CNN,LSTM</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
        <p:nvSpPr>
          <p:cNvPr name="TextBox 9" id="9"/>
          <p:cNvSpPr txBox="true"/>
          <p:nvPr/>
        </p:nvSpPr>
        <p:spPr>
          <a:xfrm rot="0">
            <a:off x="8627175" y="9271383"/>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7</a:t>
            </a:r>
          </a:p>
        </p:txBody>
      </p:sp>
      <p:graphicFrame>
        <p:nvGraphicFramePr>
          <p:cNvPr name="Table 10" id="10"/>
          <p:cNvGraphicFramePr>
            <a:graphicFrameLocks noGrp="true"/>
          </p:cNvGraphicFramePr>
          <p:nvPr/>
        </p:nvGraphicFramePr>
        <p:xfrm>
          <a:off x="14648002" y="3008399"/>
          <a:ext cx="2809034" cy="1323975"/>
        </p:xfrm>
        <a:graphic>
          <a:graphicData uri="http://schemas.openxmlformats.org/drawingml/2006/table">
            <a:tbl>
              <a:tblPr/>
              <a:tblGrid>
                <a:gridCol w="2809034"/>
              </a:tblGrid>
              <a:tr h="1323975">
                <a:tc>
                  <a:txBody>
                    <a:bodyPr anchor="t" rtlCol="false"/>
                    <a:lstStyle/>
                    <a:p>
                      <a:pPr algn="l">
                        <a:lnSpc>
                          <a:spcPts val="2700"/>
                        </a:lnSpc>
                        <a:defRPr/>
                      </a:pPr>
                      <a:r>
                        <a:rPr lang="en-US" sz="2250">
                          <a:solidFill>
                            <a:srgbClr val="000000"/>
                          </a:solidFill>
                          <a:latin typeface="Times New Roman"/>
                        </a:rPr>
                        <a:t>METHOD</a:t>
                      </a:r>
                      <a:endParaRPr lang="en-US" sz="1100"/>
                    </a:p>
                  </a:txBody>
                  <a:tcPr marL="91425" marR="91425" marT="91425" marB="91425"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6000"/>
            </a:blip>
            <a:stretch>
              <a:fillRect l="0" t="-1538" r="0" b="1537"/>
            </a:stretch>
          </a:blipFill>
          <a:ln w="942975" cap="sq">
            <a:solidFill>
              <a:srgbClr val="1EB7A5">
                <a:alpha val="25882"/>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Dataset</a:t>
            </a:r>
          </a:p>
        </p:txBody>
      </p:sp>
      <p:sp>
        <p:nvSpPr>
          <p:cNvPr name="TextBox 8" id="8"/>
          <p:cNvSpPr txBox="true"/>
          <p:nvPr/>
        </p:nvSpPr>
        <p:spPr>
          <a:xfrm rot="0">
            <a:off x="2268808" y="2935968"/>
            <a:ext cx="14222032" cy="5217830"/>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To evaluate the effectiveness of TranSQ, we make comprehensive experiments on two well-known medical report generation benchmarks</a:t>
            </a:r>
          </a:p>
          <a:p>
            <a:pPr algn="l" marL="542925" indent="-271462" lvl="1">
              <a:lnSpc>
                <a:spcPts val="4320"/>
              </a:lnSpc>
              <a:buFont typeface="Arial"/>
              <a:buChar char="•"/>
            </a:pPr>
            <a:r>
              <a:rPr lang="en-US" sz="3000" spc="69">
                <a:solidFill>
                  <a:srgbClr val="000000"/>
                </a:solidFill>
                <a:latin typeface="TT Smalls"/>
              </a:rPr>
              <a:t>MIMIC-CXR </a:t>
            </a:r>
          </a:p>
          <a:p>
            <a:pPr algn="l" marL="542925" indent="-271462" lvl="1">
              <a:lnSpc>
                <a:spcPts val="4320"/>
              </a:lnSpc>
              <a:buFont typeface="Arial"/>
              <a:buChar char="•"/>
            </a:pPr>
            <a:r>
              <a:rPr lang="en-US" sz="3000" spc="69">
                <a:solidFill>
                  <a:srgbClr val="000000"/>
                </a:solidFill>
                <a:latin typeface="TT Smalls"/>
              </a:rPr>
              <a:t>IU X-RAY</a:t>
            </a:r>
          </a:p>
        </p:txBody>
      </p:sp>
      <p:sp>
        <p:nvSpPr>
          <p:cNvPr name="TextBox 9" id="9"/>
          <p:cNvSpPr txBox="true"/>
          <p:nvPr/>
        </p:nvSpPr>
        <p:spPr>
          <a:xfrm rot="0">
            <a:off x="8254736" y="9322740"/>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029214"/>
            <a:ext cx="18288000" cy="6158912"/>
            <a:chOff x="0" y="0"/>
            <a:chExt cx="24384000" cy="8211882"/>
          </a:xfrm>
        </p:grpSpPr>
        <p:sp>
          <p:nvSpPr>
            <p:cNvPr name="Freeform 3" id="3"/>
            <p:cNvSpPr/>
            <p:nvPr/>
          </p:nvSpPr>
          <p:spPr>
            <a:xfrm flipH="false" flipV="false" rot="0">
              <a:off x="0" y="0"/>
              <a:ext cx="24384000" cy="8211820"/>
            </a:xfrm>
            <a:custGeom>
              <a:avLst/>
              <a:gdLst/>
              <a:ahLst/>
              <a:cxnLst/>
              <a:rect r="r" b="b" t="t" l="l"/>
              <a:pathLst>
                <a:path h="8211820" w="24384000">
                  <a:moveTo>
                    <a:pt x="0" y="0"/>
                  </a:moveTo>
                  <a:lnTo>
                    <a:pt x="24384000" y="0"/>
                  </a:lnTo>
                  <a:lnTo>
                    <a:pt x="24384000" y="8211820"/>
                  </a:lnTo>
                  <a:lnTo>
                    <a:pt x="0" y="8211820"/>
                  </a:lnTo>
                  <a:close/>
                </a:path>
              </a:pathLst>
            </a:custGeom>
            <a:solidFill>
              <a:srgbClr val="FFFFFF"/>
            </a:solidFill>
          </p:spPr>
        </p:sp>
      </p:grpSp>
      <p:sp>
        <p:nvSpPr>
          <p:cNvPr name="Freeform 4" id="4"/>
          <p:cNvSpPr/>
          <p:nvPr/>
        </p:nvSpPr>
        <p:spPr>
          <a:xfrm flipH="false" flipV="false" rot="0">
            <a:off x="0" y="9189720"/>
            <a:ext cx="18288000" cy="1114425"/>
          </a:xfrm>
          <a:custGeom>
            <a:avLst/>
            <a:gdLst/>
            <a:ahLst/>
            <a:cxnLst/>
            <a:rect r="r" b="b" t="t" l="l"/>
            <a:pathLst>
              <a:path h="1114425" w="18288000">
                <a:moveTo>
                  <a:pt x="0" y="0"/>
                </a:moveTo>
                <a:lnTo>
                  <a:pt x="18288000" y="0"/>
                </a:lnTo>
                <a:lnTo>
                  <a:pt x="18288000" y="1114425"/>
                </a:lnTo>
                <a:lnTo>
                  <a:pt x="0" y="1114425"/>
                </a:lnTo>
                <a:lnTo>
                  <a:pt x="0" y="0"/>
                </a:lnTo>
                <a:close/>
              </a:path>
            </a:pathLst>
          </a:custGeom>
          <a:blipFill>
            <a:blip r:embed="rId2">
              <a:alphaModFix amt="28000"/>
            </a:blip>
            <a:stretch>
              <a:fillRect l="0" t="-1538" r="0" b="1537"/>
            </a:stretch>
          </a:blipFill>
          <a:ln w="952500" cap="sq">
            <a:solidFill>
              <a:srgbClr val="1EB7A5">
                <a:alpha val="27843"/>
              </a:srgbClr>
            </a:solidFill>
            <a:prstDash val="solid"/>
            <a:miter/>
          </a:ln>
        </p:spPr>
      </p:sp>
      <p:sp>
        <p:nvSpPr>
          <p:cNvPr name="AutoShape 5" id="5"/>
          <p:cNvSpPr/>
          <p:nvPr/>
        </p:nvSpPr>
        <p:spPr>
          <a:xfrm rot="3577">
            <a:off x="-9530" y="9192620"/>
            <a:ext cx="18307060" cy="0"/>
          </a:xfrm>
          <a:prstGeom prst="line">
            <a:avLst/>
          </a:prstGeom>
          <a:ln cap="rnd" w="9525">
            <a:solidFill>
              <a:srgbClr val="000001">
                <a:alpha val="19608"/>
              </a:srgbClr>
            </a:solidFill>
            <a:prstDash val="solid"/>
            <a:headEnd type="none" len="sm" w="sm"/>
            <a:tailEnd type="none" len="sm" w="sm"/>
          </a:ln>
        </p:spPr>
      </p:sp>
      <p:sp>
        <p:nvSpPr>
          <p:cNvPr name="AutoShape 6" id="6"/>
          <p:cNvSpPr/>
          <p:nvPr/>
        </p:nvSpPr>
        <p:spPr>
          <a:xfrm rot="11323">
            <a:off x="2156992" y="2761107"/>
            <a:ext cx="14458986" cy="0"/>
          </a:xfrm>
          <a:prstGeom prst="line">
            <a:avLst/>
          </a:prstGeom>
          <a:ln cap="rnd" w="28575">
            <a:solidFill>
              <a:srgbClr val="B71E42"/>
            </a:solidFill>
            <a:prstDash val="solid"/>
            <a:headEnd type="none" len="sm" w="sm"/>
            <a:tailEnd type="none" len="sm" w="sm"/>
          </a:ln>
        </p:spPr>
      </p:sp>
      <p:sp>
        <p:nvSpPr>
          <p:cNvPr name="TextBox 7" id="7"/>
          <p:cNvSpPr txBox="true"/>
          <p:nvPr/>
        </p:nvSpPr>
        <p:spPr>
          <a:xfrm rot="0">
            <a:off x="2268808" y="1223923"/>
            <a:ext cx="14222032" cy="1510987"/>
          </a:xfrm>
          <a:prstGeom prst="rect">
            <a:avLst/>
          </a:prstGeom>
        </p:spPr>
        <p:txBody>
          <a:bodyPr anchor="t" rtlCol="false" tIns="0" lIns="0" bIns="0" rIns="0">
            <a:spAutoFit/>
          </a:bodyPr>
          <a:lstStyle/>
          <a:p>
            <a:pPr algn="l">
              <a:lnSpc>
                <a:spcPts val="5184"/>
              </a:lnSpc>
            </a:pPr>
            <a:r>
              <a:rPr lang="en-US" sz="4800" spc="111">
                <a:solidFill>
                  <a:srgbClr val="000000"/>
                </a:solidFill>
                <a:latin typeface="TT Smalls"/>
              </a:rPr>
              <a:t>MIMIC-CXR </a:t>
            </a:r>
          </a:p>
        </p:txBody>
      </p:sp>
      <p:sp>
        <p:nvSpPr>
          <p:cNvPr name="TextBox 8" id="8"/>
          <p:cNvSpPr txBox="true"/>
          <p:nvPr/>
        </p:nvSpPr>
        <p:spPr>
          <a:xfrm rot="0">
            <a:off x="2268808" y="2935968"/>
            <a:ext cx="14222032" cy="5178742"/>
          </a:xfrm>
          <a:prstGeom prst="rect">
            <a:avLst/>
          </a:prstGeom>
        </p:spPr>
        <p:txBody>
          <a:bodyPr anchor="t" rtlCol="false" tIns="0" lIns="0" bIns="0" rIns="0">
            <a:spAutoFit/>
          </a:bodyPr>
          <a:lstStyle/>
          <a:p>
            <a:pPr algn="l" marL="542925" indent="-271462" lvl="1">
              <a:lnSpc>
                <a:spcPts val="4320"/>
              </a:lnSpc>
              <a:buFont typeface="Arial"/>
              <a:buChar char="•"/>
            </a:pPr>
            <a:r>
              <a:rPr lang="en-US" sz="3000" spc="69">
                <a:solidFill>
                  <a:srgbClr val="000000"/>
                </a:solidFill>
                <a:latin typeface="TT Smalls"/>
              </a:rPr>
              <a:t>Dataset is available in two versions which are only differ in size and the image quality.</a:t>
            </a:r>
          </a:p>
          <a:p>
            <a:pPr algn="l" marL="542925" indent="-271462" lvl="1">
              <a:lnSpc>
                <a:spcPts val="4320"/>
              </a:lnSpc>
              <a:buFont typeface="Arial"/>
              <a:buChar char="•"/>
            </a:pPr>
            <a:r>
              <a:rPr lang="en-US" sz="3000" spc="69">
                <a:solidFill>
                  <a:srgbClr val="000000"/>
                </a:solidFill>
                <a:latin typeface="TT Smalls"/>
              </a:rPr>
              <a:t> MIMIC-CXR Dicom version (4.6 TB)</a:t>
            </a:r>
          </a:p>
          <a:p>
            <a:pPr algn="l" marL="542925" indent="-271462" lvl="1">
              <a:lnSpc>
                <a:spcPts val="4320"/>
              </a:lnSpc>
              <a:buFont typeface="Arial"/>
              <a:buChar char="•"/>
            </a:pPr>
            <a:r>
              <a:rPr lang="en-US" sz="3000" spc="69">
                <a:solidFill>
                  <a:srgbClr val="000000"/>
                </a:solidFill>
                <a:latin typeface="TT Smalls"/>
              </a:rPr>
              <a:t> MIMIC-CXR JPG version (557.6 GB)</a:t>
            </a:r>
          </a:p>
          <a:p>
            <a:pPr algn="l" marL="542925" indent="-271462" lvl="1">
              <a:lnSpc>
                <a:spcPts val="4320"/>
              </a:lnSpc>
              <a:buFont typeface="Arial"/>
              <a:buChar char="•"/>
            </a:pPr>
            <a:r>
              <a:rPr lang="en-US" sz="3000" spc="69">
                <a:solidFill>
                  <a:srgbClr val="000000"/>
                </a:solidFill>
                <a:latin typeface="TT Smalls"/>
              </a:rPr>
              <a:t>Contain 377,110 Chest X-ray images corresponding to 227,835 radiographic studies</a:t>
            </a:r>
          </a:p>
          <a:p>
            <a:pPr algn="l" marL="542925" indent="-271462" lvl="1">
              <a:lnSpc>
                <a:spcPts val="4320"/>
              </a:lnSpc>
              <a:buFont typeface="Arial"/>
              <a:buChar char="•"/>
            </a:pPr>
            <a:r>
              <a:rPr lang="en-US" sz="3000" spc="69">
                <a:solidFill>
                  <a:srgbClr val="000000"/>
                </a:solidFill>
                <a:latin typeface="TT Smalls"/>
              </a:rPr>
              <a:t>Each study contains frontal and lateral views of the chest</a:t>
            </a:r>
          </a:p>
          <a:p>
            <a:pPr algn="l" marL="542925" indent="-271462" lvl="1">
              <a:lnSpc>
                <a:spcPts val="4320"/>
              </a:lnSpc>
              <a:buFont typeface="Arial"/>
              <a:buChar char="•"/>
            </a:pPr>
            <a:r>
              <a:rPr lang="en-US" sz="3000" spc="69">
                <a:solidFill>
                  <a:srgbClr val="000000"/>
                </a:solidFill>
                <a:latin typeface="TT Smalls"/>
              </a:rPr>
              <a:t>Each study consists of a report with an examination, indication, technique, findings, and impression for each CXR</a:t>
            </a:r>
          </a:p>
        </p:txBody>
      </p:sp>
      <p:sp>
        <p:nvSpPr>
          <p:cNvPr name="TextBox 9" id="9"/>
          <p:cNvSpPr txBox="true"/>
          <p:nvPr/>
        </p:nvSpPr>
        <p:spPr>
          <a:xfrm rot="0">
            <a:off x="8018912" y="9322741"/>
            <a:ext cx="1033648" cy="749652"/>
          </a:xfrm>
          <a:prstGeom prst="rect">
            <a:avLst/>
          </a:prstGeom>
        </p:spPr>
        <p:txBody>
          <a:bodyPr anchor="t" rtlCol="false" tIns="0" lIns="0" bIns="0" rIns="0">
            <a:spAutoFit/>
          </a:bodyPr>
          <a:lstStyle/>
          <a:p>
            <a:pPr algn="r">
              <a:lnSpc>
                <a:spcPts val="5040"/>
              </a:lnSpc>
            </a:pPr>
            <a:r>
              <a:rPr lang="en-US" sz="4200" spc="97">
                <a:solidFill>
                  <a:srgbClr val="FFFFFF"/>
                </a:solidFill>
                <a:latin typeface="TT Small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DAGA5gmXjx0</dc:identifier>
  <dcterms:modified xsi:type="dcterms:W3CDTF">2011-08-01T06:04:30Z</dcterms:modified>
  <cp:revision>1</cp:revision>
  <dc:title>final.pptx</dc:title>
</cp:coreProperties>
</file>

<file path=docProps/thumbnail.jpeg>
</file>